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37"/>
  </p:notesMasterIdLst>
  <p:sldIdLst>
    <p:sldId id="2147469851" r:id="rId5"/>
    <p:sldId id="2147469942" r:id="rId6"/>
    <p:sldId id="2147469944" r:id="rId7"/>
    <p:sldId id="2147469975" r:id="rId8"/>
    <p:sldId id="2147469974" r:id="rId9"/>
    <p:sldId id="2147469938" r:id="rId10"/>
    <p:sldId id="2147469972" r:id="rId11"/>
    <p:sldId id="2147469899" r:id="rId12"/>
    <p:sldId id="2147469939" r:id="rId13"/>
    <p:sldId id="2147469976" r:id="rId14"/>
    <p:sldId id="2147469965" r:id="rId15"/>
    <p:sldId id="2147469932" r:id="rId16"/>
    <p:sldId id="2147469982" r:id="rId17"/>
    <p:sldId id="2147469940" r:id="rId18"/>
    <p:sldId id="2147469933" r:id="rId19"/>
    <p:sldId id="2147469970" r:id="rId20"/>
    <p:sldId id="2147469966" r:id="rId21"/>
    <p:sldId id="2147469981" r:id="rId22"/>
    <p:sldId id="2147469962" r:id="rId23"/>
    <p:sldId id="2147469943" r:id="rId24"/>
    <p:sldId id="2147469967" r:id="rId25"/>
    <p:sldId id="2147469947" r:id="rId26"/>
    <p:sldId id="2147469953" r:id="rId27"/>
    <p:sldId id="2147469948" r:id="rId28"/>
    <p:sldId id="2147469956" r:id="rId29"/>
    <p:sldId id="2147469983" r:id="rId30"/>
    <p:sldId id="2147469984" r:id="rId31"/>
    <p:sldId id="2147469963" r:id="rId32"/>
    <p:sldId id="2147469958" r:id="rId33"/>
    <p:sldId id="2147469980" r:id="rId34"/>
    <p:sldId id="2147469960" r:id="rId35"/>
    <p:sldId id="214746992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9171F25B-2461-403B-BF70-6C9F694C6A88}">
          <p14:sldIdLst>
            <p14:sldId id="2147469851"/>
            <p14:sldId id="2147469942"/>
          </p14:sldIdLst>
        </p14:section>
        <p14:section name="Kickoff" id="{38B44C12-F6FA-FD45-B529-D8522809FE91}">
          <p14:sldIdLst>
            <p14:sldId id="2147469944"/>
            <p14:sldId id="2147469975"/>
          </p14:sldIdLst>
        </p14:section>
        <p14:section name="This moment in AI" id="{2D115552-983D-E546-88DB-3A6C2ECD67E0}">
          <p14:sldIdLst>
            <p14:sldId id="2147469974"/>
            <p14:sldId id="2147469938"/>
            <p14:sldId id="2147469972"/>
            <p14:sldId id="2147469899"/>
            <p14:sldId id="2147469939"/>
          </p14:sldIdLst>
        </p14:section>
        <p14:section name="Get to know SK" id="{13732C9F-1AFF-594F-A0A0-47C3115E9F59}">
          <p14:sldIdLst>
            <p14:sldId id="2147469976"/>
            <p14:sldId id="2147469965"/>
            <p14:sldId id="2147469932"/>
            <p14:sldId id="2147469982"/>
            <p14:sldId id="2147469940"/>
            <p14:sldId id="2147469933"/>
            <p14:sldId id="2147469970"/>
            <p14:sldId id="2147469966"/>
          </p14:sldIdLst>
        </p14:section>
        <p14:section name="Rest breaks are important" id="{F50D0D99-C961-9648-B8A8-D839A3320579}">
          <p14:sldIdLst>
            <p14:sldId id="2147469981"/>
            <p14:sldId id="2147469962"/>
          </p14:sldIdLst>
        </p14:section>
        <p14:section name="Step Through With Design Thinking" id="{3AAB17E0-5BC7-4D7B-B1E3-5AC1BB87739E}">
          <p14:sldIdLst>
            <p14:sldId id="2147469943"/>
            <p14:sldId id="2147469967"/>
            <p14:sldId id="2147469947"/>
            <p14:sldId id="2147469953"/>
            <p14:sldId id="2147469948"/>
            <p14:sldId id="2147469956"/>
          </p14:sldIdLst>
        </p14:section>
        <p14:section name="Still not sure" id="{4100384A-240F-43CE-BABC-AED18A26E972}">
          <p14:sldIdLst>
            <p14:sldId id="2147469983"/>
            <p14:sldId id="2147469984"/>
          </p14:sldIdLst>
        </p14:section>
        <p14:section name="Team Demos" id="{00057415-9BF6-4A3F-AB10-CF14120F6EF8}">
          <p14:sldIdLst>
            <p14:sldId id="2147469963"/>
            <p14:sldId id="2147469958"/>
          </p14:sldIdLst>
        </p14:section>
        <p14:section name="Feedback" id="{0D801F1D-CD50-41A0-B5F8-DD564E5F5F1F}">
          <p14:sldIdLst>
            <p14:sldId id="2147469980"/>
            <p14:sldId id="2147469960"/>
          </p14:sldIdLst>
        </p14:section>
        <p14:section name="Thank you" id="{2CA20A59-0F9D-1E42-813B-BFB250E4D46F}">
          <p14:sldIdLst>
            <p14:sldId id="214746992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75D81F-6FCA-8EB5-8403-150F9DA9A2BF}" name="John Maeda" initials="JM" userId="S::johnmaeda@microsoft.com::d2940dfa-ebc1-4cab-8756-76ac376a93d0" providerId="AD"/>
  <p188:author id="{1536DB2B-14DA-30C5-8CDF-7D8E7BAD3C3A}" name="Sam Schillace" initials="SS" userId="S::samschillace@microsoft.com::6876b271-4b05-44b4-a76c-0fc799625403" providerId="AD"/>
  <p188:author id="{8520B040-7E0B-D2EC-22FB-3DF562FBEE79}" name="Tim Laverty (HE/HIM)" initials="TL(" userId="S::timlav@microsoft.com::f98fdb62-c5fd-434d-8d22-4aa826077e5d" providerId="AD"/>
  <p188:author id="{0CB1E359-C369-A96A-A530-39CD12ADF7BA}" name="Govind Kamtamneni" initials="GK" userId="S::gok@microsoft.com::ef6336c1-0671-48c2-8b03-296995e7d147" providerId="AD"/>
  <p188:author id="{62A3B463-D997-5BDB-73C2-EC273EA0772C}" name="Stef Ruinard" initials="SR" userId="S::stefruinard@microsoft.com::abab15fc-83d4-4460-8626-02299d460f82" providerId="AD"/>
  <p188:author id="{0A0B2782-230B-AACB-87AB-89DFAAB59ECA}" name="Devis Lucato" initials="DL" userId="S::delucato@microsoft.com::37348b50-e200-4d93-9602-f1344b1f3cde" providerId="AD"/>
  <p188:author id="{0C03D29C-4D3D-AD68-3106-41FD089036B6}" name="Evan Chaki" initials="EC" userId="S::evchaki@microsoft.com::272c0634-03b9-44e7-a177-4fd8c752ee4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15"/>
    <a:srgbClr val="047333"/>
    <a:srgbClr val="957005"/>
    <a:srgbClr val="959406"/>
    <a:srgbClr val="FF40FF"/>
    <a:srgbClr val="FE99CC"/>
    <a:srgbClr val="FC98CC"/>
    <a:srgbClr val="F685FE"/>
    <a:srgbClr val="D58E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18" autoAdjust="0"/>
  </p:normalViewPr>
  <p:slideViewPr>
    <p:cSldViewPr snapToGrid="0">
      <p:cViewPr varScale="1">
        <p:scale>
          <a:sx n="96" d="100"/>
          <a:sy n="96"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n Chaki" userId="272c0634-03b9-44e7-a177-4fd8c752ee4c" providerId="ADAL" clId="{0BAFB537-D103-41F4-A0E9-672FC9BCE892}"/>
    <pc:docChg chg="custSel modSld">
      <pc:chgData name="Evan Chaki" userId="272c0634-03b9-44e7-a177-4fd8c752ee4c" providerId="ADAL" clId="{0BAFB537-D103-41F4-A0E9-672FC9BCE892}" dt="2023-04-06T17:41:51.057" v="0" actId="478"/>
      <pc:docMkLst>
        <pc:docMk/>
      </pc:docMkLst>
      <pc:sldChg chg="delSp mod">
        <pc:chgData name="Evan Chaki" userId="272c0634-03b9-44e7-a177-4fd8c752ee4c" providerId="ADAL" clId="{0BAFB537-D103-41F4-A0E9-672FC9BCE892}" dt="2023-04-06T17:41:51.057" v="0" actId="478"/>
        <pc:sldMkLst>
          <pc:docMk/>
          <pc:sldMk cId="944741781" sldId="2147469975"/>
        </pc:sldMkLst>
        <pc:spChg chg="del">
          <ac:chgData name="Evan Chaki" userId="272c0634-03b9-44e7-a177-4fd8c752ee4c" providerId="ADAL" clId="{0BAFB537-D103-41F4-A0E9-672FC9BCE892}" dt="2023-04-06T17:41:51.057" v="0" actId="478"/>
          <ac:spMkLst>
            <pc:docMk/>
            <pc:sldMk cId="944741781" sldId="2147469975"/>
            <ac:spMk id="4" creationId="{365F412C-6696-05F8-B57D-7F43FA4713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4950A-77EB-DD49-A7B9-F1D65A2EDA0A}" type="datetimeFigureOut">
              <a:rPr lang="en-US" smtClean="0"/>
              <a:t>4/6/2023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5EBB8-D7E4-4048-A244-754319938B9C}" type="slidenum">
              <a:rPr lang="en-US" smtClean="0"/>
              <a:t>‹#›</a:t>
            </a:fld>
            <a:endParaRPr lang="en-US"/>
          </a:p>
        </p:txBody>
      </p:sp>
    </p:spTree>
    <p:extLst>
      <p:ext uri="{BB962C8B-B14F-4D97-AF65-F5344CB8AC3E}">
        <p14:creationId xmlns:p14="http://schemas.microsoft.com/office/powerpoint/2010/main" val="325713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p>
        </p:txBody>
      </p:sp>
      <p:sp>
        <p:nvSpPr>
          <p:cNvPr id="4" name="Slide Number Placeholder 3"/>
          <p:cNvSpPr>
            <a:spLocks noGrp="1"/>
          </p:cNvSpPr>
          <p:nvPr>
            <p:ph type="sldNum" sz="quarter" idx="5"/>
          </p:nvPr>
        </p:nvSpPr>
        <p:spPr/>
        <p:txBody>
          <a:bodyPr/>
          <a:lstStyle/>
          <a:p>
            <a:fld id="{FB75EBB8-D7E4-4048-A244-754319938B9C}" type="slidenum">
              <a:rPr lang="en-US" smtClean="0"/>
              <a:t>1</a:t>
            </a:fld>
            <a:endParaRPr lang="en-US"/>
          </a:p>
        </p:txBody>
      </p:sp>
    </p:spTree>
    <p:extLst>
      <p:ext uri="{BB962C8B-B14F-4D97-AF65-F5344CB8AC3E}">
        <p14:creationId xmlns:p14="http://schemas.microsoft.com/office/powerpoint/2010/main" val="1793998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Kernel has more GitHub stars on a daily basis, more developers joining our open source Discord community, and regular blog posts are trending as well. You’ve joined Semantic Kernel at the right time!</a:t>
            </a:r>
          </a:p>
        </p:txBody>
      </p:sp>
      <p:sp>
        <p:nvSpPr>
          <p:cNvPr id="4" name="Slide Number Placeholder 3"/>
          <p:cNvSpPr>
            <a:spLocks noGrp="1"/>
          </p:cNvSpPr>
          <p:nvPr>
            <p:ph type="sldNum" sz="quarter" idx="5"/>
          </p:nvPr>
        </p:nvSpPr>
        <p:spPr/>
        <p:txBody>
          <a:bodyPr/>
          <a:lstStyle/>
          <a:p>
            <a:fld id="{FB75EBB8-D7E4-4048-A244-754319938B9C}" type="slidenum">
              <a:rPr lang="en-US" smtClean="0"/>
              <a:t>11</a:t>
            </a:fld>
            <a:endParaRPr lang="en-US"/>
          </a:p>
        </p:txBody>
      </p:sp>
    </p:spTree>
    <p:extLst>
      <p:ext uri="{BB962C8B-B14F-4D97-AF65-F5344CB8AC3E}">
        <p14:creationId xmlns:p14="http://schemas.microsoft.com/office/powerpoint/2010/main" val="65630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show you demos from the sample apps collection in the Semantic Kernel repo</a:t>
            </a:r>
          </a:p>
        </p:txBody>
      </p:sp>
      <p:sp>
        <p:nvSpPr>
          <p:cNvPr id="4" name="Slide Number Placeholder 3"/>
          <p:cNvSpPr>
            <a:spLocks noGrp="1"/>
          </p:cNvSpPr>
          <p:nvPr>
            <p:ph type="sldNum" sz="quarter" idx="5"/>
          </p:nvPr>
        </p:nvSpPr>
        <p:spPr/>
        <p:txBody>
          <a:bodyPr/>
          <a:lstStyle/>
          <a:p>
            <a:fld id="{FB75EBB8-D7E4-4048-A244-754319938B9C}" type="slidenum">
              <a:rPr lang="en-US" smtClean="0"/>
              <a:t>12</a:t>
            </a:fld>
            <a:endParaRPr lang="en-US"/>
          </a:p>
        </p:txBody>
      </p:sp>
    </p:spTree>
    <p:extLst>
      <p:ext uri="{BB962C8B-B14F-4D97-AF65-F5344CB8AC3E}">
        <p14:creationId xmlns:p14="http://schemas.microsoft.com/office/powerpoint/2010/main" val="533123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if you are not doing to do your own demos and if you want to use the pre-recorded videos.  You will need to jump forward about 60 seconds in each video to the app examples.</a:t>
            </a:r>
          </a:p>
        </p:txBody>
      </p:sp>
      <p:sp>
        <p:nvSpPr>
          <p:cNvPr id="4" name="Slide Number Placeholder 3"/>
          <p:cNvSpPr>
            <a:spLocks noGrp="1"/>
          </p:cNvSpPr>
          <p:nvPr>
            <p:ph type="sldNum" sz="quarter" idx="5"/>
          </p:nvPr>
        </p:nvSpPr>
        <p:spPr/>
        <p:txBody>
          <a:bodyPr/>
          <a:lstStyle/>
          <a:p>
            <a:fld id="{FB75EBB8-D7E4-4048-A244-754319938B9C}" type="slidenum">
              <a:rPr lang="en-US" smtClean="0"/>
              <a:t>13</a:t>
            </a:fld>
            <a:endParaRPr lang="en-US"/>
          </a:p>
        </p:txBody>
      </p:sp>
    </p:spTree>
    <p:extLst>
      <p:ext uri="{BB962C8B-B14F-4D97-AF65-F5344CB8AC3E}">
        <p14:creationId xmlns:p14="http://schemas.microsoft.com/office/powerpoint/2010/main" val="275059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from an Ask.  The user has a need that needs to be filled.  Kernel, in Semantic Kernel, is the orchestrator for the Ask.  It sends the Ask over to the Planner to the right skills can be found and the right steps can be created from the Ask and Skills.</a:t>
            </a:r>
          </a:p>
        </p:txBody>
      </p:sp>
      <p:sp>
        <p:nvSpPr>
          <p:cNvPr id="4" name="Slide Number Placeholder 3"/>
          <p:cNvSpPr>
            <a:spLocks noGrp="1"/>
          </p:cNvSpPr>
          <p:nvPr>
            <p:ph type="sldNum" sz="quarter" idx="5"/>
          </p:nvPr>
        </p:nvSpPr>
        <p:spPr/>
        <p:txBody>
          <a:bodyPr/>
          <a:lstStyle/>
          <a:p>
            <a:fld id="{FB75EBB8-D7E4-4048-A244-754319938B9C}" type="slidenum">
              <a:rPr lang="en-US" smtClean="0"/>
              <a:t>14</a:t>
            </a:fld>
            <a:endParaRPr lang="en-US"/>
          </a:p>
        </p:txBody>
      </p:sp>
    </p:spTree>
    <p:extLst>
      <p:ext uri="{BB962C8B-B14F-4D97-AF65-F5344CB8AC3E}">
        <p14:creationId xmlns:p14="http://schemas.microsoft.com/office/powerpoint/2010/main" val="2185004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 skills are amazing and when you add personalized memories and real-time data they become an enabler for warp speed productivity.</a:t>
            </a:r>
          </a:p>
        </p:txBody>
      </p:sp>
      <p:sp>
        <p:nvSpPr>
          <p:cNvPr id="4" name="Slide Number Placeholder 3"/>
          <p:cNvSpPr>
            <a:spLocks noGrp="1"/>
          </p:cNvSpPr>
          <p:nvPr>
            <p:ph type="sldNum" sz="quarter" idx="5"/>
          </p:nvPr>
        </p:nvSpPr>
        <p:spPr/>
        <p:txBody>
          <a:bodyPr/>
          <a:lstStyle/>
          <a:p>
            <a:fld id="{FB75EBB8-D7E4-4048-A244-754319938B9C}" type="slidenum">
              <a:rPr lang="en-US" smtClean="0"/>
              <a:t>15</a:t>
            </a:fld>
            <a:endParaRPr lang="en-US"/>
          </a:p>
        </p:txBody>
      </p:sp>
    </p:spTree>
    <p:extLst>
      <p:ext uri="{BB962C8B-B14F-4D97-AF65-F5344CB8AC3E}">
        <p14:creationId xmlns:p14="http://schemas.microsoft.com/office/powerpoint/2010/main" val="1331585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always starts with an Ask.  A user has a goal they want to achieve.  We have seen how the Kernel orchestrates the ask to the planner.  The Planner finds the right AI skills that can be used to solve that need.  Some skills are enhanced with memories and with live data connections.  The steps to complete the users ask are executed as part of the plan and the results are returned to the user, resulting in productivity gains and ideally the goal reached.</a:t>
            </a:r>
          </a:p>
        </p:txBody>
      </p:sp>
      <p:sp>
        <p:nvSpPr>
          <p:cNvPr id="4" name="Slide Number Placeholder 3"/>
          <p:cNvSpPr>
            <a:spLocks noGrp="1"/>
          </p:cNvSpPr>
          <p:nvPr>
            <p:ph type="sldNum" sz="quarter" idx="5"/>
          </p:nvPr>
        </p:nvSpPr>
        <p:spPr/>
        <p:txBody>
          <a:bodyPr/>
          <a:lstStyle/>
          <a:p>
            <a:fld id="{FB75EBB8-D7E4-4048-A244-754319938B9C}" type="slidenum">
              <a:rPr lang="en-US" smtClean="0"/>
              <a:t>16</a:t>
            </a:fld>
            <a:endParaRPr lang="en-US"/>
          </a:p>
        </p:txBody>
      </p:sp>
    </p:spTree>
    <p:extLst>
      <p:ext uri="{BB962C8B-B14F-4D97-AF65-F5344CB8AC3E}">
        <p14:creationId xmlns:p14="http://schemas.microsoft.com/office/powerpoint/2010/main" val="1741912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be incredibly powerful, but it needs to be used to solve customer needs.  You will discover how fast you can iterate and deploy solutions using these new methods.  Focus on the customers problems that need to be streamlined and solved.  What is the goal they are trying to achieve with software?   Up next, we will dive into how we should start thinking about the customer and how we can ensure we are solving the right problems, as fast and as small as possible.</a:t>
            </a:r>
          </a:p>
        </p:txBody>
      </p:sp>
      <p:sp>
        <p:nvSpPr>
          <p:cNvPr id="4" name="Slide Number Placeholder 3"/>
          <p:cNvSpPr>
            <a:spLocks noGrp="1"/>
          </p:cNvSpPr>
          <p:nvPr>
            <p:ph type="sldNum" sz="quarter" idx="5"/>
          </p:nvPr>
        </p:nvSpPr>
        <p:spPr/>
        <p:txBody>
          <a:bodyPr/>
          <a:lstStyle/>
          <a:p>
            <a:fld id="{FB75EBB8-D7E4-4048-A244-754319938B9C}" type="slidenum">
              <a:rPr lang="en-US" smtClean="0"/>
              <a:t>17</a:t>
            </a:fld>
            <a:endParaRPr lang="en-US"/>
          </a:p>
        </p:txBody>
      </p:sp>
    </p:spTree>
    <p:extLst>
      <p:ext uri="{BB962C8B-B14F-4D97-AF65-F5344CB8AC3E}">
        <p14:creationId xmlns:p14="http://schemas.microsoft.com/office/powerpoint/2010/main" val="412599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start, let’s orient ourselves on why we’re here. You’re here to *hack*. That means you’re ready to get into a racing car and move fast, make mistakes, and learn new things in a safe environment.  We want to be sure your time will be well spent — so we’ll be using design thinking to increase the likelihood that will happen for you. Are you ready?</a:t>
            </a:r>
          </a:p>
          <a:p>
            <a:endParaRPr lang="en-US"/>
          </a:p>
          <a:p>
            <a:r>
              <a:rPr lang="en-US"/>
              <a:t>Overview video here: https://aka.ms/sk/hack/video/</a:t>
            </a:r>
            <a:r>
              <a:rPr lang="en-US" err="1"/>
              <a:t>designthinking</a:t>
            </a:r>
            <a:endParaRPr lang="en-US"/>
          </a:p>
          <a:p>
            <a:endParaRPr lang="en-US"/>
          </a:p>
        </p:txBody>
      </p:sp>
      <p:sp>
        <p:nvSpPr>
          <p:cNvPr id="4" name="Slide Number Placeholder 3"/>
          <p:cNvSpPr>
            <a:spLocks noGrp="1"/>
          </p:cNvSpPr>
          <p:nvPr>
            <p:ph type="sldNum" sz="quarter" idx="5"/>
          </p:nvPr>
        </p:nvSpPr>
        <p:spPr/>
        <p:txBody>
          <a:bodyPr/>
          <a:lstStyle/>
          <a:p>
            <a:fld id="{FB75EBB8-D7E4-4048-A244-754319938B9C}" type="slidenum">
              <a:rPr lang="en-US" smtClean="0"/>
              <a:t>20</a:t>
            </a:fld>
            <a:endParaRPr lang="en-US"/>
          </a:p>
        </p:txBody>
      </p:sp>
    </p:spTree>
    <p:extLst>
      <p:ext uri="{BB962C8B-B14F-4D97-AF65-F5344CB8AC3E}">
        <p14:creationId xmlns:p14="http://schemas.microsoft.com/office/powerpoint/2010/main" val="12613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Stanford D-School has developed a method called “Design Thinking” to accelerate innovation in organizations of all sizes. We will be using their five-step method, but also introducing how AI changes the game around using this methodology. For example, we can use SK to summarize customer support logs to EMPATHIZE. We can use SK to categorize common problems to </a:t>
            </a:r>
          </a:p>
          <a:p>
            <a:endParaRPr lang="en-US"/>
          </a:p>
        </p:txBody>
      </p:sp>
      <p:sp>
        <p:nvSpPr>
          <p:cNvPr id="4" name="Slide Number Placeholder 3"/>
          <p:cNvSpPr>
            <a:spLocks noGrp="1"/>
          </p:cNvSpPr>
          <p:nvPr>
            <p:ph type="sldNum" sz="quarter" idx="5"/>
          </p:nvPr>
        </p:nvSpPr>
        <p:spPr/>
        <p:txBody>
          <a:bodyPr/>
          <a:lstStyle/>
          <a:p>
            <a:fld id="{FB75EBB8-D7E4-4048-A244-754319938B9C}" type="slidenum">
              <a:rPr lang="en-US" smtClean="0"/>
              <a:t>21</a:t>
            </a:fld>
            <a:endParaRPr lang="en-US"/>
          </a:p>
        </p:txBody>
      </p:sp>
    </p:spTree>
    <p:extLst>
      <p:ext uri="{BB962C8B-B14F-4D97-AF65-F5344CB8AC3E}">
        <p14:creationId xmlns:p14="http://schemas.microsoft.com/office/powerpoint/2010/main" val="333877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5EBB8-D7E4-4048-A244-754319938B9C}" type="slidenum">
              <a:rPr lang="en-US" smtClean="0"/>
              <a:t>23</a:t>
            </a:fld>
            <a:endParaRPr lang="en-US"/>
          </a:p>
        </p:txBody>
      </p:sp>
    </p:spTree>
    <p:extLst>
      <p:ext uri="{BB962C8B-B14F-4D97-AF65-F5344CB8AC3E}">
        <p14:creationId xmlns:p14="http://schemas.microsoft.com/office/powerpoint/2010/main" val="4128573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one of many Semantic Kernel hackathons happening across the world. We’re delighted for you to take our many learnings into your organization to bring the productivity benefits of AI into your teams as a game-changing capability.  </a:t>
            </a:r>
          </a:p>
          <a:p>
            <a:endParaRPr lang="en-US"/>
          </a:p>
          <a:p>
            <a:r>
              <a:rPr lang="en-US"/>
              <a:t>Kickoff video with John Maeda: https://aka.ms/sk/hack/video/opener</a:t>
            </a:r>
          </a:p>
        </p:txBody>
      </p:sp>
      <p:sp>
        <p:nvSpPr>
          <p:cNvPr id="4" name="Slide Number Placeholder 3"/>
          <p:cNvSpPr>
            <a:spLocks noGrp="1"/>
          </p:cNvSpPr>
          <p:nvPr>
            <p:ph type="sldNum" sz="quarter" idx="5"/>
          </p:nvPr>
        </p:nvSpPr>
        <p:spPr/>
        <p:txBody>
          <a:bodyPr/>
          <a:lstStyle/>
          <a:p>
            <a:fld id="{FB75EBB8-D7E4-4048-A244-754319938B9C}" type="slidenum">
              <a:rPr lang="en-US" smtClean="0"/>
              <a:t>2</a:t>
            </a:fld>
            <a:endParaRPr lang="en-US"/>
          </a:p>
        </p:txBody>
      </p:sp>
    </p:spTree>
    <p:extLst>
      <p:ext uri="{BB962C8B-B14F-4D97-AF65-F5344CB8AC3E}">
        <p14:creationId xmlns:p14="http://schemas.microsoft.com/office/powerpoint/2010/main" val="922789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went through many new concepts so far.  If you want to touch and feel how all of this works, try the Semantic Kernel Recipe Book.  It will walk you through step-by-step through AI concepts in an easy-to-use course.</a:t>
            </a:r>
          </a:p>
        </p:txBody>
      </p:sp>
      <p:sp>
        <p:nvSpPr>
          <p:cNvPr id="4" name="Slide Number Placeholder 3"/>
          <p:cNvSpPr>
            <a:spLocks noGrp="1"/>
          </p:cNvSpPr>
          <p:nvPr>
            <p:ph type="sldNum" sz="quarter" idx="5"/>
          </p:nvPr>
        </p:nvSpPr>
        <p:spPr/>
        <p:txBody>
          <a:bodyPr/>
          <a:lstStyle/>
          <a:p>
            <a:fld id="{FB75EBB8-D7E4-4048-A244-754319938B9C}" type="slidenum">
              <a:rPr lang="en-US" smtClean="0"/>
              <a:t>27</a:t>
            </a:fld>
            <a:endParaRPr lang="en-US"/>
          </a:p>
        </p:txBody>
      </p:sp>
    </p:spTree>
    <p:extLst>
      <p:ext uri="{BB962C8B-B14F-4D97-AF65-F5344CB8AC3E}">
        <p14:creationId xmlns:p14="http://schemas.microsoft.com/office/powerpoint/2010/main" val="2224113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5EBB8-D7E4-4048-A244-754319938B9C}" type="slidenum">
              <a:rPr lang="en-US" smtClean="0"/>
              <a:t>28</a:t>
            </a:fld>
            <a:endParaRPr lang="en-US"/>
          </a:p>
        </p:txBody>
      </p:sp>
    </p:spTree>
    <p:extLst>
      <p:ext uri="{BB962C8B-B14F-4D97-AF65-F5344CB8AC3E}">
        <p14:creationId xmlns:p14="http://schemas.microsoft.com/office/powerpoint/2010/main" val="1185287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you did it.  You created AI using the latest tech!  Hopefully, you loved your experience along the way.  Let’s share with each other how it went.  What did you like, what could be better, what do you want to see in the product and in the hackathon next time.  While we do this in the room, let’s make sure you scan the QR code so we share the feedback with the Semantic Kernel product team.</a:t>
            </a:r>
          </a:p>
        </p:txBody>
      </p:sp>
      <p:sp>
        <p:nvSpPr>
          <p:cNvPr id="4" name="Slide Number Placeholder 3"/>
          <p:cNvSpPr>
            <a:spLocks noGrp="1"/>
          </p:cNvSpPr>
          <p:nvPr>
            <p:ph type="sldNum" sz="quarter" idx="5"/>
          </p:nvPr>
        </p:nvSpPr>
        <p:spPr/>
        <p:txBody>
          <a:bodyPr/>
          <a:lstStyle/>
          <a:p>
            <a:fld id="{FB75EBB8-D7E4-4048-A244-754319938B9C}" type="slidenum">
              <a:rPr lang="en-US" smtClean="0"/>
              <a:t>31</a:t>
            </a:fld>
            <a:endParaRPr lang="en-US"/>
          </a:p>
        </p:txBody>
      </p:sp>
    </p:spTree>
    <p:extLst>
      <p:ext uri="{BB962C8B-B14F-4D97-AF65-F5344CB8AC3E}">
        <p14:creationId xmlns:p14="http://schemas.microsoft.com/office/powerpoint/2010/main" val="384824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 thank you video from John: https://aka.ms/sk/hack/video/thankyou</a:t>
            </a:r>
          </a:p>
          <a:p>
            <a:endParaRPr lang="en-US" dirty="0"/>
          </a:p>
        </p:txBody>
      </p:sp>
      <p:sp>
        <p:nvSpPr>
          <p:cNvPr id="4" name="Slide Number Placeholder 3"/>
          <p:cNvSpPr>
            <a:spLocks noGrp="1"/>
          </p:cNvSpPr>
          <p:nvPr>
            <p:ph type="sldNum" sz="quarter" idx="5"/>
          </p:nvPr>
        </p:nvSpPr>
        <p:spPr/>
        <p:txBody>
          <a:bodyPr/>
          <a:lstStyle/>
          <a:p>
            <a:fld id="{FB75EBB8-D7E4-4048-A244-754319938B9C}" type="slidenum">
              <a:rPr lang="en-US" smtClean="0"/>
              <a:t>32</a:t>
            </a:fld>
            <a:endParaRPr lang="en-US"/>
          </a:p>
        </p:txBody>
      </p:sp>
    </p:spTree>
    <p:extLst>
      <p:ext uri="{BB962C8B-B14F-4D97-AF65-F5344CB8AC3E}">
        <p14:creationId xmlns:p14="http://schemas.microsoft.com/office/powerpoint/2010/main" val="785766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pass the baton!</a:t>
            </a:r>
          </a:p>
        </p:txBody>
      </p:sp>
      <p:sp>
        <p:nvSpPr>
          <p:cNvPr id="4" name="Slide Number Placeholder 3"/>
          <p:cNvSpPr>
            <a:spLocks noGrp="1"/>
          </p:cNvSpPr>
          <p:nvPr>
            <p:ph type="sldNum" sz="quarter" idx="5"/>
          </p:nvPr>
        </p:nvSpPr>
        <p:spPr/>
        <p:txBody>
          <a:bodyPr/>
          <a:lstStyle/>
          <a:p>
            <a:fld id="{FB75EBB8-D7E4-4048-A244-754319938B9C}" type="slidenum">
              <a:rPr lang="en-US" smtClean="0"/>
              <a:t>3</a:t>
            </a:fld>
            <a:endParaRPr lang="en-US"/>
          </a:p>
        </p:txBody>
      </p:sp>
    </p:spTree>
    <p:extLst>
      <p:ext uri="{BB962C8B-B14F-4D97-AF65-F5344CB8AC3E}">
        <p14:creationId xmlns:p14="http://schemas.microsoft.com/office/powerpoint/2010/main" val="3899761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going, let’s get to know each other. Let’s start with a baton passing drill – which is also good for building teams across a hybrid environment – where one person is appointed as the starter self-introducer. And then they pass the baton to another person. And so forth until everyone is represented properly. As the moderator, I’ll make sure that you are not missed. Feel free to let me know when I have done so. Because *everyone* counts in a Semantic Kernel hackathon.</a:t>
            </a:r>
          </a:p>
          <a:p>
            <a:endParaRPr lang="en-US" dirty="0"/>
          </a:p>
          <a:p>
            <a:endParaRPr lang="en-US" dirty="0"/>
          </a:p>
        </p:txBody>
      </p:sp>
      <p:sp>
        <p:nvSpPr>
          <p:cNvPr id="4" name="Slide Number Placeholder 3"/>
          <p:cNvSpPr>
            <a:spLocks noGrp="1"/>
          </p:cNvSpPr>
          <p:nvPr>
            <p:ph type="sldNum" sz="quarter" idx="5"/>
          </p:nvPr>
        </p:nvSpPr>
        <p:spPr/>
        <p:txBody>
          <a:bodyPr/>
          <a:lstStyle/>
          <a:p>
            <a:fld id="{FB75EBB8-D7E4-4048-A244-754319938B9C}" type="slidenum">
              <a:rPr lang="en-US" smtClean="0"/>
              <a:t>4</a:t>
            </a:fld>
            <a:endParaRPr lang="en-US"/>
          </a:p>
        </p:txBody>
      </p:sp>
    </p:spTree>
    <p:extLst>
      <p:ext uri="{BB962C8B-B14F-4D97-AF65-F5344CB8AC3E}">
        <p14:creationId xmlns:p14="http://schemas.microsoft.com/office/powerpoint/2010/main" val="43451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Available video option: https://aka.ms/sk/hack/video/</a:t>
            </a:r>
            <a:r>
              <a:rPr lang="en-US" err="1"/>
              <a:t>thismoment</a:t>
            </a:r>
            <a:endParaRPr lang="en-US"/>
          </a:p>
        </p:txBody>
      </p:sp>
      <p:sp>
        <p:nvSpPr>
          <p:cNvPr id="4" name="Slide Number Placeholder 3"/>
          <p:cNvSpPr>
            <a:spLocks noGrp="1"/>
          </p:cNvSpPr>
          <p:nvPr>
            <p:ph type="sldNum" sz="quarter" idx="5"/>
          </p:nvPr>
        </p:nvSpPr>
        <p:spPr/>
        <p:txBody>
          <a:bodyPr/>
          <a:lstStyle/>
          <a:p>
            <a:fld id="{FB75EBB8-D7E4-4048-A244-754319938B9C}" type="slidenum">
              <a:rPr lang="en-US" smtClean="0"/>
              <a:t>5</a:t>
            </a:fld>
            <a:endParaRPr lang="en-US"/>
          </a:p>
        </p:txBody>
      </p:sp>
    </p:spTree>
    <p:extLst>
      <p:ext uri="{BB962C8B-B14F-4D97-AF65-F5344CB8AC3E}">
        <p14:creationId xmlns:p14="http://schemas.microsoft.com/office/powerpoint/2010/main" val="7835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You’re likely all here because you felt the “sonic boom” of AI at the end of 2022 with the advent of OpenAI’s ChatGPT service. But many of you also have been knowing this one day would come true – you have been a visionary … waiting for this big moment. It’s a moment when AI is finally taken seriously, that has been a long time coming.</a:t>
            </a:r>
          </a:p>
        </p:txBody>
      </p:sp>
      <p:sp>
        <p:nvSpPr>
          <p:cNvPr id="4" name="Slide Number Placeholder 3"/>
          <p:cNvSpPr>
            <a:spLocks noGrp="1"/>
          </p:cNvSpPr>
          <p:nvPr>
            <p:ph type="sldNum" sz="quarter" idx="5"/>
          </p:nvPr>
        </p:nvSpPr>
        <p:spPr/>
        <p:txBody>
          <a:bodyPr/>
          <a:lstStyle/>
          <a:p>
            <a:fld id="{FB75EBB8-D7E4-4048-A244-754319938B9C}" type="slidenum">
              <a:rPr lang="en-US" smtClean="0"/>
              <a:t>6</a:t>
            </a:fld>
            <a:endParaRPr lang="en-US"/>
          </a:p>
        </p:txBody>
      </p:sp>
    </p:spTree>
    <p:extLst>
      <p:ext uri="{BB962C8B-B14F-4D97-AF65-F5344CB8AC3E}">
        <p14:creationId xmlns:p14="http://schemas.microsoft.com/office/powerpoint/2010/main" val="104575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get a sense for how this all happened by drawing upon Moore’s Law. Moore’s Law is the tech industry’s principle that every 1 to 1.5 years, the capability of computing technology doubles. </a:t>
            </a:r>
          </a:p>
          <a:p>
            <a:endParaRPr lang="en-US"/>
          </a:p>
          <a:p>
            <a:r>
              <a:rPr lang="en-US"/>
              <a:t>Dr. John Maeda, VP of Design and AI, wrote a book on this topic called “How To Speak Machine” (2019). It lays out an old British riddle where a pond is cleared of lily pads. And a scientist runs an experiment where she plants one lily pad, that becomes two over night, becomes four the next night, and so forth. The riddle goes, “On day 30, the pond is completely covered with lily pads. So on what day was it HALF covered?”</a:t>
            </a:r>
          </a:p>
          <a:p>
            <a:endParaRPr lang="en-US"/>
          </a:p>
          <a:p>
            <a:r>
              <a:rPr lang="en-US"/>
              <a:t>Most people will say day 15. Because that’s what is half of 30. But the real answer is 29. That’s the day when the lily pads doubled and covered the entire pond.</a:t>
            </a:r>
          </a:p>
          <a:p>
            <a:endParaRPr lang="en-US"/>
          </a:p>
          <a:p>
            <a:r>
              <a:rPr lang="en-US"/>
              <a:t>At SXSW, Maeda dubbed this the “AI Ketchup Bottle Moment” – similar to when a glass bottle ketchup can be fidgeted with so that ketchup might come out. But it doesn’t. Until you whack it one more time and it all comes out. That’s what AI has felt like for many of us in 2023. And get ready for more globs of AI ketchup to come!</a:t>
            </a:r>
          </a:p>
          <a:p>
            <a:endParaRPr lang="en-US"/>
          </a:p>
          <a:p>
            <a:endParaRPr lang="en-US"/>
          </a:p>
        </p:txBody>
      </p:sp>
      <p:sp>
        <p:nvSpPr>
          <p:cNvPr id="4" name="Slide Number Placeholder 3"/>
          <p:cNvSpPr>
            <a:spLocks noGrp="1"/>
          </p:cNvSpPr>
          <p:nvPr>
            <p:ph type="sldNum" sz="quarter" idx="5"/>
          </p:nvPr>
        </p:nvSpPr>
        <p:spPr/>
        <p:txBody>
          <a:bodyPr/>
          <a:lstStyle/>
          <a:p>
            <a:fld id="{FB75EBB8-D7E4-4048-A244-754319938B9C}" type="slidenum">
              <a:rPr lang="en-US" smtClean="0"/>
              <a:t>7</a:t>
            </a:fld>
            <a:endParaRPr lang="en-US"/>
          </a:p>
        </p:txBody>
      </p:sp>
    </p:spTree>
    <p:extLst>
      <p:ext uri="{BB962C8B-B14F-4D97-AF65-F5344CB8AC3E}">
        <p14:creationId xmlns:p14="http://schemas.microsoft.com/office/powerpoint/2010/main" val="162757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AI/ML has been hard to do for industries of all sizes. You work extremely hard to metaphorically smith a magical steel blade out of iron ore. Iron ore being a metaphor for data. You collect the iron ore, melt it, process it, and pound it into the shape of a knife that can only do one thing. It takes a long time. And it costs quite a bit to make it happen in people costs as well.</a:t>
            </a:r>
          </a:p>
          <a:p>
            <a:endParaRPr lang="en-US"/>
          </a:p>
          <a:p>
            <a:r>
              <a:rPr lang="en-US"/>
              <a:t>AI pioneer Herbert Simon once said that the brain works like two blades of a scissors. One blade is cognition. The other is context. The two together make intelligence happen. By the same token, building with LLM AI has made the creation of AI feature breathtakingly easy. Which is surprising for existing AI/ML practitioners. </a:t>
            </a:r>
          </a:p>
        </p:txBody>
      </p:sp>
      <p:sp>
        <p:nvSpPr>
          <p:cNvPr id="4" name="Slide Number Placeholder 3"/>
          <p:cNvSpPr>
            <a:spLocks noGrp="1"/>
          </p:cNvSpPr>
          <p:nvPr>
            <p:ph type="sldNum" sz="quarter" idx="5"/>
          </p:nvPr>
        </p:nvSpPr>
        <p:spPr/>
        <p:txBody>
          <a:bodyPr/>
          <a:lstStyle/>
          <a:p>
            <a:fld id="{FB75EBB8-D7E4-4048-A244-754319938B9C}" type="slidenum">
              <a:rPr lang="en-US" smtClean="0"/>
              <a:t>8</a:t>
            </a:fld>
            <a:endParaRPr lang="en-US"/>
          </a:p>
        </p:txBody>
      </p:sp>
    </p:spTree>
    <p:extLst>
      <p:ext uri="{BB962C8B-B14F-4D97-AF65-F5344CB8AC3E}">
        <p14:creationId xmlns:p14="http://schemas.microsoft.com/office/powerpoint/2010/main" val="302508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it’s so much easier – and also harder in brand new ways – you will run into roadblocks in developing with this new kind of AI. We’ve largely addressed those issues with Semantic Kernel. So that you can run at speed, and not get slowed down by things that a good SDK should solve for you.</a:t>
            </a:r>
          </a:p>
        </p:txBody>
      </p:sp>
      <p:sp>
        <p:nvSpPr>
          <p:cNvPr id="4" name="Slide Number Placeholder 3"/>
          <p:cNvSpPr>
            <a:spLocks noGrp="1"/>
          </p:cNvSpPr>
          <p:nvPr>
            <p:ph type="sldNum" sz="quarter" idx="5"/>
          </p:nvPr>
        </p:nvSpPr>
        <p:spPr/>
        <p:txBody>
          <a:bodyPr/>
          <a:lstStyle/>
          <a:p>
            <a:fld id="{FB75EBB8-D7E4-4048-A244-754319938B9C}" type="slidenum">
              <a:rPr lang="en-US" smtClean="0"/>
              <a:t>9</a:t>
            </a:fld>
            <a:endParaRPr lang="en-US"/>
          </a:p>
        </p:txBody>
      </p:sp>
    </p:spTree>
    <p:extLst>
      <p:ext uri="{BB962C8B-B14F-4D97-AF65-F5344CB8AC3E}">
        <p14:creationId xmlns:p14="http://schemas.microsoft.com/office/powerpoint/2010/main" val="821994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Heading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4096" y="2492865"/>
            <a:ext cx="5369984" cy="1200329"/>
          </a:xfrm>
          <a:prstGeom prst="rect">
            <a:avLst/>
          </a:prstGeom>
        </p:spPr>
        <p:txBody>
          <a:bodyPr wrap="square" lIns="0"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4096" y="3976914"/>
            <a:ext cx="536998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1" name="Picture 10">
            <a:extLst>
              <a:ext uri="{FF2B5EF4-FFF2-40B4-BE49-F238E27FC236}">
                <a16:creationId xmlns:a16="http://schemas.microsoft.com/office/drawing/2014/main" id="{B34870A8-096B-91DD-CED2-1172DE97FC9B}"/>
              </a:ext>
            </a:extLst>
          </p:cNvPr>
          <p:cNvPicPr>
            <a:picLocks noChangeAspect="1"/>
          </p:cNvPicPr>
          <p:nvPr userDrawn="1"/>
        </p:nvPicPr>
        <p:blipFill rotWithShape="1">
          <a:blip r:embed="rId2"/>
          <a:srcRect l="16044" t="38278" r="32710" b="16541"/>
          <a:stretch/>
        </p:blipFill>
        <p:spPr>
          <a:xfrm>
            <a:off x="5838254" y="0"/>
            <a:ext cx="6122098" cy="6858000"/>
          </a:xfrm>
          <a:prstGeom prst="rect">
            <a:avLst/>
          </a:prstGeom>
        </p:spPr>
      </p:pic>
      <p:pic>
        <p:nvPicPr>
          <p:cNvPr id="4" name="Picture 3">
            <a:extLst>
              <a:ext uri="{FF2B5EF4-FFF2-40B4-BE49-F238E27FC236}">
                <a16:creationId xmlns:a16="http://schemas.microsoft.com/office/drawing/2014/main" id="{BC9270BC-8AF9-6CAD-35F4-A2B15E1F00EC}"/>
              </a:ext>
            </a:extLst>
          </p:cNvPr>
          <p:cNvPicPr>
            <a:picLocks noChangeAspect="1"/>
          </p:cNvPicPr>
          <p:nvPr userDrawn="1"/>
        </p:nvPicPr>
        <p:blipFill rotWithShape="1">
          <a:blip r:embed="rId3"/>
          <a:srcRect l="2053" t="1655" r="8841" b="10724"/>
          <a:stretch/>
        </p:blipFill>
        <p:spPr>
          <a:xfrm>
            <a:off x="9539647" y="0"/>
            <a:ext cx="2508540" cy="6858000"/>
          </a:xfrm>
          <a:prstGeom prst="rect">
            <a:avLst/>
          </a:prstGeom>
        </p:spPr>
      </p:pic>
      <p:pic>
        <p:nvPicPr>
          <p:cNvPr id="6" name="Picture 5">
            <a:extLst>
              <a:ext uri="{FF2B5EF4-FFF2-40B4-BE49-F238E27FC236}">
                <a16:creationId xmlns:a16="http://schemas.microsoft.com/office/drawing/2014/main" id="{2AF27983-C02E-8655-2C56-CED9E8B53639}"/>
              </a:ext>
            </a:extLst>
          </p:cNvPr>
          <p:cNvPicPr>
            <a:picLocks noChangeAspect="1"/>
          </p:cNvPicPr>
          <p:nvPr userDrawn="1"/>
        </p:nvPicPr>
        <p:blipFill rotWithShape="1">
          <a:blip r:embed="rId4"/>
          <a:srcRect l="2114" t="243" r="8585"/>
          <a:stretch/>
        </p:blipFill>
        <p:spPr>
          <a:xfrm>
            <a:off x="7855769" y="-1"/>
            <a:ext cx="1680068" cy="6841311"/>
          </a:xfrm>
          <a:prstGeom prst="rect">
            <a:avLst/>
          </a:prstGeom>
        </p:spPr>
      </p:pic>
      <p:cxnSp>
        <p:nvCxnSpPr>
          <p:cNvPr id="3" name="Straight Connector 2">
            <a:extLst>
              <a:ext uri="{FF2B5EF4-FFF2-40B4-BE49-F238E27FC236}">
                <a16:creationId xmlns:a16="http://schemas.microsoft.com/office/drawing/2014/main" id="{034767C8-DFC0-0050-6D98-5D4CE3B15343}"/>
              </a:ext>
              <a:ext uri="{C183D7F6-B498-43B3-948B-1728B52AA6E4}">
                <adec:decorative xmlns:adec="http://schemas.microsoft.com/office/drawing/2017/decorative" val="1"/>
              </a:ext>
            </a:extLst>
          </p:cNvPr>
          <p:cNvCxnSpPr>
            <a:cxnSpLocks/>
          </p:cNvCxnSpPr>
          <p:nvPr userDrawn="1"/>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7D72CA1-A428-166B-0A52-DC66AEBA255F}"/>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2" name="Text Placeholder 4">
            <a:extLst>
              <a:ext uri="{FF2B5EF4-FFF2-40B4-BE49-F238E27FC236}">
                <a16:creationId xmlns:a16="http://schemas.microsoft.com/office/drawing/2014/main" id="{BA6E015D-DD41-12AE-6EFE-08A89C58C9B1}"/>
              </a:ext>
            </a:extLst>
          </p:cNvPr>
          <p:cNvSpPr>
            <a:spLocks noGrp="1"/>
          </p:cNvSpPr>
          <p:nvPr>
            <p:ph type="body" sz="quarter" idx="14" hasCustomPrompt="1"/>
          </p:nvPr>
        </p:nvSpPr>
        <p:spPr>
          <a:xfrm>
            <a:off x="9270200" y="312944"/>
            <a:ext cx="2544882" cy="215444"/>
          </a:xfrm>
          <a:prstGeom prst="rect">
            <a:avLst/>
          </a:prstGeom>
          <a:noFill/>
        </p:spPr>
        <p:txBody>
          <a:bodyPr wrap="square" lIns="0" tIns="0" rIns="0" bIns="0">
            <a:spAutoFit/>
          </a:bodyPr>
          <a:lstStyle>
            <a:lvl1pPr marL="0" indent="0" algn="r">
              <a:spcBef>
                <a:spcPts val="0"/>
              </a:spcBef>
              <a:buNone/>
              <a:defRPr sz="1400" cap="all" spc="200" baseline="0">
                <a:solidFill>
                  <a:schemeClr val="tx1"/>
                </a:solidFill>
                <a:effectLst>
                  <a:outerShdw blurRad="530435" sx="102000" sy="102000" algn="ctr" rotWithShape="0">
                    <a:prstClr val="black">
                      <a:alpha val="90000"/>
                    </a:prstClr>
                  </a:outerShdw>
                </a:effectLst>
                <a:latin typeface="+mn-lt"/>
                <a:cs typeface="Segoe UI" panose="020B0502040204020203" pitchFamily="34" charset="0"/>
              </a:defRPr>
            </a:lvl1pPr>
          </a:lstStyle>
          <a:p>
            <a:pPr lvl="0"/>
            <a:r>
              <a:rPr lang="en-US"/>
              <a:t>PRESO VERSION</a:t>
            </a:r>
          </a:p>
        </p:txBody>
      </p:sp>
      <p:sp>
        <p:nvSpPr>
          <p:cNvPr id="14" name="TextBox 13">
            <a:extLst>
              <a:ext uri="{FF2B5EF4-FFF2-40B4-BE49-F238E27FC236}">
                <a16:creationId xmlns:a16="http://schemas.microsoft.com/office/drawing/2014/main" id="{9C87B854-8F62-10CF-2263-3D7717493FA1}"/>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Tree>
    <p:extLst>
      <p:ext uri="{BB962C8B-B14F-4D97-AF65-F5344CB8AC3E}">
        <p14:creationId xmlns:p14="http://schemas.microsoft.com/office/powerpoint/2010/main" val="3531726865"/>
      </p:ext>
    </p:extLst>
  </p:cSld>
  <p:clrMapOvr>
    <a:masterClrMapping/>
  </p:clrMapOvr>
  <p:transition spd="slow">
    <p:push dir="u"/>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Poi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632205548"/>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oint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453745276"/>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Point Three Steps">
    <p:spTree>
      <p:nvGrpSpPr>
        <p:cNvPr id="1" name=""/>
        <p:cNvGrpSpPr/>
        <p:nvPr/>
      </p:nvGrpSpPr>
      <p:grpSpPr>
        <a:xfrm>
          <a:off x="0" y="0"/>
          <a:ext cx="0" cy="0"/>
          <a:chOff x="0" y="0"/>
          <a:chExt cx="0" cy="0"/>
        </a:xfrm>
      </p:grpSpPr>
      <p:sp>
        <p:nvSpPr>
          <p:cNvPr id="22" name="Chevron 21">
            <a:extLst>
              <a:ext uri="{FF2B5EF4-FFF2-40B4-BE49-F238E27FC236}">
                <a16:creationId xmlns:a16="http://schemas.microsoft.com/office/drawing/2014/main" id="{D5A759FA-2273-C3CD-4599-882D97932240}"/>
              </a:ext>
            </a:extLst>
          </p:cNvPr>
          <p:cNvSpPr/>
          <p:nvPr userDrawn="1"/>
        </p:nvSpPr>
        <p:spPr bwMode="auto">
          <a:xfrm>
            <a:off x="839610"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Chevron 7">
            <a:extLst>
              <a:ext uri="{FF2B5EF4-FFF2-40B4-BE49-F238E27FC236}">
                <a16:creationId xmlns:a16="http://schemas.microsoft.com/office/drawing/2014/main" id="{98F5EBE5-0361-5763-F2E3-DFCE6D0ACFAF}"/>
              </a:ext>
            </a:extLst>
          </p:cNvPr>
          <p:cNvSpPr/>
          <p:nvPr userDrawn="1"/>
        </p:nvSpPr>
        <p:spPr bwMode="auto">
          <a:xfrm>
            <a:off x="4644151"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Chevron 14">
            <a:extLst>
              <a:ext uri="{FF2B5EF4-FFF2-40B4-BE49-F238E27FC236}">
                <a16:creationId xmlns:a16="http://schemas.microsoft.com/office/drawing/2014/main" id="{0762AD25-0D3D-AB53-15B1-9027A216B556}"/>
              </a:ext>
            </a:extLst>
          </p:cNvPr>
          <p:cNvSpPr/>
          <p:nvPr userDrawn="1"/>
        </p:nvSpPr>
        <p:spPr bwMode="auto">
          <a:xfrm>
            <a:off x="8338143"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1" name="Text Placeholder 2">
            <a:extLst>
              <a:ext uri="{FF2B5EF4-FFF2-40B4-BE49-F238E27FC236}">
                <a16:creationId xmlns:a16="http://schemas.microsoft.com/office/drawing/2014/main" id="{38ACC5D1-68CA-8997-C80B-59FA9FC293AA}"/>
              </a:ext>
            </a:extLst>
          </p:cNvPr>
          <p:cNvSpPr>
            <a:spLocks noGrp="1"/>
          </p:cNvSpPr>
          <p:nvPr>
            <p:ph type="body" sz="quarter" idx="11"/>
          </p:nvPr>
        </p:nvSpPr>
        <p:spPr>
          <a:xfrm>
            <a:off x="1268750" y="3219822"/>
            <a:ext cx="2953895"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2" name="Text Placeholder 2">
            <a:extLst>
              <a:ext uri="{FF2B5EF4-FFF2-40B4-BE49-F238E27FC236}">
                <a16:creationId xmlns:a16="http://schemas.microsoft.com/office/drawing/2014/main" id="{5244A2E7-3252-FD24-62FC-53CBB60BC684}"/>
              </a:ext>
            </a:extLst>
          </p:cNvPr>
          <p:cNvSpPr>
            <a:spLocks noGrp="1"/>
          </p:cNvSpPr>
          <p:nvPr>
            <p:ph type="body" sz="quarter" idx="14"/>
          </p:nvPr>
        </p:nvSpPr>
        <p:spPr>
          <a:xfrm>
            <a:off x="5088383" y="3219822"/>
            <a:ext cx="287044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3" name="Text Placeholder 2">
            <a:extLst>
              <a:ext uri="{FF2B5EF4-FFF2-40B4-BE49-F238E27FC236}">
                <a16:creationId xmlns:a16="http://schemas.microsoft.com/office/drawing/2014/main" id="{DF830962-7840-3855-A864-DFC8FA1AF2D1}"/>
              </a:ext>
            </a:extLst>
          </p:cNvPr>
          <p:cNvSpPr>
            <a:spLocks noGrp="1"/>
          </p:cNvSpPr>
          <p:nvPr>
            <p:ph type="body" sz="quarter" idx="15"/>
          </p:nvPr>
        </p:nvSpPr>
        <p:spPr>
          <a:xfrm>
            <a:off x="8869907" y="3219822"/>
            <a:ext cx="296130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6" name="Oval 15">
            <a:extLst>
              <a:ext uri="{FF2B5EF4-FFF2-40B4-BE49-F238E27FC236}">
                <a16:creationId xmlns:a16="http://schemas.microsoft.com/office/drawing/2014/main" id="{98C98608-048F-16AD-994B-70ED0EFDB18C}"/>
              </a:ext>
            </a:extLst>
          </p:cNvPr>
          <p:cNvSpPr/>
          <p:nvPr userDrawn="1"/>
        </p:nvSpPr>
        <p:spPr bwMode="auto">
          <a:xfrm>
            <a:off x="503854"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1</a:t>
            </a:r>
          </a:p>
        </p:txBody>
      </p:sp>
      <p:sp>
        <p:nvSpPr>
          <p:cNvPr id="17" name="TextBox 16">
            <a:extLst>
              <a:ext uri="{FF2B5EF4-FFF2-40B4-BE49-F238E27FC236}">
                <a16:creationId xmlns:a16="http://schemas.microsoft.com/office/drawing/2014/main" id="{3ECE6E20-AA39-BB88-B74D-701EB23F38B2}"/>
              </a:ext>
            </a:extLst>
          </p:cNvPr>
          <p:cNvSpPr txBox="1"/>
          <p:nvPr userDrawn="1"/>
        </p:nvSpPr>
        <p:spPr>
          <a:xfrm>
            <a:off x="832513" y="2906008"/>
            <a:ext cx="65" cy="307777"/>
          </a:xfrm>
          <a:prstGeom prst="rect">
            <a:avLst/>
          </a:prstGeom>
          <a:noFill/>
        </p:spPr>
        <p:txBody>
          <a:bodyPr wrap="none" lIns="0" tIns="0" rIns="0" bIns="0" rtlCol="0">
            <a:spAutoFit/>
          </a:bodyPr>
          <a:lstStyle/>
          <a:p>
            <a:pPr algn="l"/>
            <a:endParaRPr lang="en-US" sz="2000"/>
          </a:p>
        </p:txBody>
      </p:sp>
      <p:sp>
        <p:nvSpPr>
          <p:cNvPr id="18" name="Oval 17">
            <a:extLst>
              <a:ext uri="{FF2B5EF4-FFF2-40B4-BE49-F238E27FC236}">
                <a16:creationId xmlns:a16="http://schemas.microsoft.com/office/drawing/2014/main" id="{618E241E-5D9C-7DE5-877E-7F6A05E23F45}"/>
              </a:ext>
            </a:extLst>
          </p:cNvPr>
          <p:cNvSpPr/>
          <p:nvPr userDrawn="1"/>
        </p:nvSpPr>
        <p:spPr bwMode="auto">
          <a:xfrm>
            <a:off x="4386062"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2</a:t>
            </a:r>
          </a:p>
        </p:txBody>
      </p:sp>
      <p:sp>
        <p:nvSpPr>
          <p:cNvPr id="19" name="Oval 18">
            <a:extLst>
              <a:ext uri="{FF2B5EF4-FFF2-40B4-BE49-F238E27FC236}">
                <a16:creationId xmlns:a16="http://schemas.microsoft.com/office/drawing/2014/main" id="{1F196BB4-352D-9A9D-CDC2-DA2F88E9C908}"/>
              </a:ext>
            </a:extLst>
          </p:cNvPr>
          <p:cNvSpPr/>
          <p:nvPr userDrawn="1"/>
        </p:nvSpPr>
        <p:spPr bwMode="auto">
          <a:xfrm>
            <a:off x="8144950" y="3826311"/>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3</a:t>
            </a:r>
          </a:p>
        </p:txBody>
      </p:sp>
      <p:sp>
        <p:nvSpPr>
          <p:cNvPr id="20" name="TextBox 19">
            <a:extLst>
              <a:ext uri="{FF2B5EF4-FFF2-40B4-BE49-F238E27FC236}">
                <a16:creationId xmlns:a16="http://schemas.microsoft.com/office/drawing/2014/main" id="{D580B90E-9548-5498-4F5C-A1BA61A99ED8}"/>
              </a:ext>
            </a:extLst>
          </p:cNvPr>
          <p:cNvSpPr txBox="1"/>
          <p:nvPr userDrawn="1"/>
        </p:nvSpPr>
        <p:spPr>
          <a:xfrm>
            <a:off x="5176787" y="2796826"/>
            <a:ext cx="65" cy="307777"/>
          </a:xfrm>
          <a:prstGeom prst="rect">
            <a:avLst/>
          </a:prstGeom>
          <a:noFill/>
        </p:spPr>
        <p:txBody>
          <a:bodyPr wrap="none" lIns="0" tIns="0" rIns="0" bIns="0" rtlCol="0">
            <a:spAutoFit/>
          </a:bodyPr>
          <a:lstStyle/>
          <a:p>
            <a:pPr algn="l"/>
            <a:endParaRPr lang="en-US" sz="2000"/>
          </a:p>
        </p:txBody>
      </p:sp>
      <p:sp>
        <p:nvSpPr>
          <p:cNvPr id="21" name="TextBox 20">
            <a:extLst>
              <a:ext uri="{FF2B5EF4-FFF2-40B4-BE49-F238E27FC236}">
                <a16:creationId xmlns:a16="http://schemas.microsoft.com/office/drawing/2014/main" id="{6C1571F5-8AAF-D92D-B690-DAA186F42AB5}"/>
              </a:ext>
            </a:extLst>
          </p:cNvPr>
          <p:cNvSpPr txBox="1"/>
          <p:nvPr userDrawn="1"/>
        </p:nvSpPr>
        <p:spPr>
          <a:xfrm>
            <a:off x="791570" y="2783178"/>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2048028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 presetClass="entr" presetSubtype="2"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rizontal Key Point And Sup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1"/>
            <a:ext cx="3182027" cy="4315810"/>
          </a:xfrm>
          <a:prstGeom prst="rect">
            <a:avLst/>
          </a:prstGeom>
        </p:spPr>
        <p:txBody>
          <a:bodyPr anchor="t"/>
          <a:lstStyle>
            <a:lvl1pPr>
              <a:defRPr sz="3200">
                <a:solidFill>
                  <a:schemeClr val="tx1"/>
                </a:solidFill>
              </a:defRPr>
            </a:lvl1pPr>
          </a:lstStyle>
          <a:p>
            <a:r>
              <a:rPr lang="en-US"/>
              <a:t>Key point</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60461" y="1752600"/>
            <a:ext cx="7254865" cy="4315825"/>
          </a:xfrm>
          <a:prstGeom prst="rect">
            <a:avLst/>
          </a:prstGeom>
        </p:spPr>
        <p:txBody>
          <a:bodyPr lIns="0"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4">
            <a:extLst>
              <a:ext uri="{FF2B5EF4-FFF2-40B4-BE49-F238E27FC236}">
                <a16:creationId xmlns:a16="http://schemas.microsoft.com/office/drawing/2014/main" id="{4754F845-9B02-6663-6FA3-4CE1059C7443}"/>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935532415"/>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rizontal Key Point And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0"/>
            <a:ext cx="3182027" cy="4315810"/>
          </a:xfrm>
          <a:prstGeom prst="rect">
            <a:avLst/>
          </a:prstGeom>
        </p:spPr>
        <p:txBody>
          <a:bodyPr anchor="t"/>
          <a:lstStyle>
            <a:lvl1pPr>
              <a:defRPr sz="3200">
                <a:solidFill>
                  <a:schemeClr val="tx1"/>
                </a:solidFill>
              </a:defRPr>
            </a:lvl1pPr>
          </a:lstStyle>
          <a:p>
            <a:r>
              <a:rPr lang="en-US"/>
              <a:t>Key point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D79A5FF-71CA-1AFF-D94C-ED7346B3CEF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047903311"/>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oint Sho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534716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6255897" y="2512195"/>
            <a:ext cx="534716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a:lvl1pPr>
          </a:lstStyle>
          <a:p>
            <a:pPr lvl="0"/>
            <a:r>
              <a:rPr lang="en-US"/>
              <a:t>Click to edit Master text styles</a:t>
            </a:r>
          </a:p>
        </p:txBody>
      </p:sp>
      <p:sp>
        <p:nvSpPr>
          <p:cNvPr id="6" name="Text Placeholder 4">
            <a:extLst>
              <a:ext uri="{FF2B5EF4-FFF2-40B4-BE49-F238E27FC236}">
                <a16:creationId xmlns:a16="http://schemas.microsoft.com/office/drawing/2014/main" id="{69897D8B-A168-93B2-096D-C701D9DAC3E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4121178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fade">
                                      <p:cBhvr>
                                        <p:cTn id="20" dur="500"/>
                                        <p:tgtEl>
                                          <p:spTgt spid="3">
                                            <p:bg/>
                                          </p:spTgt>
                                        </p:tgtEl>
                                      </p:cBhvr>
                                    </p:animEffect>
                                    <p:anim calcmode="lin" valueType="num">
                                      <p:cBhvr>
                                        <p:cTn id="21" dur="500" fill="hold"/>
                                        <p:tgtEl>
                                          <p:spTgt spid="3">
                                            <p:bg/>
                                          </p:spTgt>
                                        </p:tgtEl>
                                        <p:attrNameLst>
                                          <p:attrName>ppt_x</p:attrName>
                                        </p:attrNameLst>
                                      </p:cBhvr>
                                      <p:tavLst>
                                        <p:tav tm="0">
                                          <p:val>
                                            <p:strVal val="#ppt_x"/>
                                          </p:val>
                                        </p:tav>
                                        <p:tav tm="100000">
                                          <p:val>
                                            <p:strVal val="#ppt_x"/>
                                          </p:val>
                                        </p:tav>
                                      </p:tavLst>
                                    </p:anim>
                                    <p:anim calcmode="lin" valueType="num">
                                      <p:cBhvr>
                                        <p:cTn id="22" dur="500" fill="hold"/>
                                        <p:tgtEl>
                                          <p:spTgt spid="3">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anim calcmode="lin" valueType="num">
                                      <p:cBhvr>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oint Revers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534716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6255897" y="2512195"/>
            <a:ext cx="5347160" cy="3648763"/>
          </a:xfrm>
          <a:prstGeom prst="rect">
            <a:avLst/>
          </a:prstGeom>
          <a:solidFill>
            <a:schemeClr val="bg2">
              <a:lumMod val="40000"/>
              <a:lumOff val="60000"/>
            </a:schemeClr>
          </a:solidFill>
          <a:effectLst>
            <a:outerShdw blurRad="634362" sx="102000" sy="102000" algn="ctr" rotWithShape="0">
              <a:srgbClr val="FF40FF">
                <a:alpha val="80820"/>
              </a:srgbClr>
            </a:outerShdw>
          </a:effectLst>
        </p:spPr>
        <p:txBody>
          <a:bodyPr lIns="182880" tIns="182880" rIns="182880" bIns="182880" anchor="ctr"/>
          <a:lstStyle>
            <a:lvl1pPr marL="0" indent="0" algn="ctr">
              <a:spcAft>
                <a:spcPts val="800"/>
              </a:spcAft>
              <a:buNone/>
              <a:defRPr>
                <a:solidFill>
                  <a:schemeClr val="bg1"/>
                </a:solidFill>
              </a:defRPr>
            </a:lvl1pPr>
          </a:lstStyle>
          <a:p>
            <a:pPr lvl="0"/>
            <a:r>
              <a:rPr lang="en-US"/>
              <a:t>Click to edit Master text styles</a:t>
            </a:r>
          </a:p>
        </p:txBody>
      </p:sp>
      <p:sp>
        <p:nvSpPr>
          <p:cNvPr id="6" name="Text Placeholder 4">
            <a:extLst>
              <a:ext uri="{FF2B5EF4-FFF2-40B4-BE49-F238E27FC236}">
                <a16:creationId xmlns:a16="http://schemas.microsoft.com/office/drawing/2014/main" id="{69897D8B-A168-93B2-096D-C701D9DAC3E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7" name="Text Placeholder 2">
            <a:extLst>
              <a:ext uri="{FF2B5EF4-FFF2-40B4-BE49-F238E27FC236}">
                <a16:creationId xmlns:a16="http://schemas.microsoft.com/office/drawing/2014/main" id="{B23438E3-8B87-286C-C5A2-26706B409DD8}"/>
              </a:ext>
            </a:extLst>
          </p:cNvPr>
          <p:cNvSpPr>
            <a:spLocks noGrp="1"/>
          </p:cNvSpPr>
          <p:nvPr>
            <p:ph type="body" sz="quarter" idx="14" hasCustomPrompt="1"/>
          </p:nvPr>
        </p:nvSpPr>
        <p:spPr>
          <a:xfrm>
            <a:off x="726464" y="2699983"/>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8" name="Text Placeholder 2">
            <a:extLst>
              <a:ext uri="{FF2B5EF4-FFF2-40B4-BE49-F238E27FC236}">
                <a16:creationId xmlns:a16="http://schemas.microsoft.com/office/drawing/2014/main" id="{2BC204F6-1978-7B09-8D75-BA9D913423FD}"/>
              </a:ext>
            </a:extLst>
          </p:cNvPr>
          <p:cNvSpPr>
            <a:spLocks noGrp="1"/>
          </p:cNvSpPr>
          <p:nvPr>
            <p:ph type="body" sz="quarter" idx="15" hasCustomPrompt="1"/>
          </p:nvPr>
        </p:nvSpPr>
        <p:spPr>
          <a:xfrm>
            <a:off x="6413586" y="2699983"/>
            <a:ext cx="5089633" cy="323654"/>
          </a:xfrm>
          <a:prstGeom prst="rect">
            <a:avLst/>
          </a:prstGeom>
        </p:spPr>
        <p:txBody>
          <a:bodyPr lIns="0" anchor="ctr"/>
          <a:lstStyle>
            <a:lvl1pPr marL="0" indent="0" algn="ctr">
              <a:spcAft>
                <a:spcPts val="800"/>
              </a:spcAft>
              <a:buNone/>
              <a:defRPr sz="2000" cap="all" spc="200" baseline="0">
                <a:solidFill>
                  <a:schemeClr val="bg1"/>
                </a:solidFill>
              </a:defRPr>
            </a:lvl1pPr>
          </a:lstStyle>
          <a:p>
            <a:pPr lvl="0"/>
            <a:r>
              <a:rPr lang="en-US"/>
              <a:t>TO STATE</a:t>
            </a:r>
          </a:p>
        </p:txBody>
      </p:sp>
    </p:spTree>
    <p:extLst>
      <p:ext uri="{BB962C8B-B14F-4D97-AF65-F5344CB8AC3E}">
        <p14:creationId xmlns:p14="http://schemas.microsoft.com/office/powerpoint/2010/main" val="1297240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fade">
                                      <p:cBhvr>
                                        <p:cTn id="20" dur="500"/>
                                        <p:tgtEl>
                                          <p:spTgt spid="3">
                                            <p:bg/>
                                          </p:spTgt>
                                        </p:tgtEl>
                                      </p:cBhvr>
                                    </p:animEffect>
                                    <p:anim calcmode="lin" valueType="num">
                                      <p:cBhvr>
                                        <p:cTn id="21" dur="500" fill="hold"/>
                                        <p:tgtEl>
                                          <p:spTgt spid="3">
                                            <p:bg/>
                                          </p:spTgt>
                                        </p:tgtEl>
                                        <p:attrNameLst>
                                          <p:attrName>ppt_x</p:attrName>
                                        </p:attrNameLst>
                                      </p:cBhvr>
                                      <p:tavLst>
                                        <p:tav tm="0">
                                          <p:val>
                                            <p:strVal val="#ppt_x"/>
                                          </p:val>
                                        </p:tav>
                                        <p:tav tm="100000">
                                          <p:val>
                                            <p:strVal val="#ppt_x"/>
                                          </p:val>
                                        </p:tav>
                                      </p:tavLst>
                                    </p:anim>
                                    <p:anim calcmode="lin" valueType="num">
                                      <p:cBhvr>
                                        <p:cTn id="22" dur="500" fill="hold"/>
                                        <p:tgtEl>
                                          <p:spTgt spid="3">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anim calcmode="lin" valueType="num">
                                      <p:cBhvr>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oint Sho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7" name="Text Placeholder 4">
            <a:extLst>
              <a:ext uri="{FF2B5EF4-FFF2-40B4-BE49-F238E27FC236}">
                <a16:creationId xmlns:a16="http://schemas.microsoft.com/office/drawing/2014/main" id="{6BBAC0CF-413B-6DF5-D3DC-1A7416481DEA}"/>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183376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oint Shot Flip">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a:effectLst>
            <a:outerShdw blurRad="590118" sx="102000" sy="102000" algn="ctr" rotWithShape="0">
              <a:srgbClr val="FF40FF">
                <a:alpha val="76000"/>
              </a:srgbClr>
            </a:outerShdw>
          </a:effectLst>
        </p:spPr>
        <p:txBody>
          <a:bodyPr lIns="91440" tIns="182880" rIns="9144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sz="2400"/>
            </a:lvl1pPr>
          </a:lstStyle>
          <a:p>
            <a:pPr lvl="0"/>
            <a:r>
              <a:rPr lang="en-US"/>
              <a:t>Click to edit Master text styles</a:t>
            </a:r>
          </a:p>
        </p:txBody>
      </p:sp>
      <p:sp>
        <p:nvSpPr>
          <p:cNvPr id="7" name="Text Placeholder 4">
            <a:extLst>
              <a:ext uri="{FF2B5EF4-FFF2-40B4-BE49-F238E27FC236}">
                <a16:creationId xmlns:a16="http://schemas.microsoft.com/office/drawing/2014/main" id="{6BBAC0CF-413B-6DF5-D3DC-1A7416481DEA}"/>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415852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oint Shot Al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55AA530B-8C59-500B-0BEB-BDC099220E91}"/>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65301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 Heading Plain">
    <p:bg>
      <p:bgPr>
        <a:solidFill>
          <a:schemeClr val="bg2">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775" y="3152001"/>
            <a:ext cx="9144000" cy="553998"/>
          </a:xfrm>
          <a:prstGeom prst="rect">
            <a:avLst/>
          </a:prstGeo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Main subheading information</a:t>
            </a:r>
          </a:p>
        </p:txBody>
      </p:sp>
      <p:sp>
        <p:nvSpPr>
          <p:cNvPr id="2" name="Text Placeholder 4">
            <a:extLst>
              <a:ext uri="{FF2B5EF4-FFF2-40B4-BE49-F238E27FC236}">
                <a16:creationId xmlns:a16="http://schemas.microsoft.com/office/drawing/2014/main" id="{4B2C61B7-B9AF-A9D8-43CE-422CD1303A6B}"/>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037771661"/>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C03084C-42B8-6971-F3F1-FF89EA326CB4}"/>
              </a:ext>
            </a:extLst>
          </p:cNvPr>
          <p:cNvGrpSpPr/>
          <p:nvPr userDrawn="1"/>
        </p:nvGrpSpPr>
        <p:grpSpPr>
          <a:xfrm>
            <a:off x="4314544" y="2512194"/>
            <a:ext cx="3548340" cy="2591146"/>
            <a:chOff x="603935" y="2512194"/>
            <a:chExt cx="3548340" cy="2591146"/>
          </a:xfrm>
        </p:grpSpPr>
        <p:sp>
          <p:nvSpPr>
            <p:cNvPr id="18" name="Rounded Rectangle 17">
              <a:extLst>
                <a:ext uri="{FF2B5EF4-FFF2-40B4-BE49-F238E27FC236}">
                  <a16:creationId xmlns:a16="http://schemas.microsoft.com/office/drawing/2014/main" id="{F72A4F79-EC18-6EA9-3D6F-A92CE943B4FE}"/>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9" name="Right Triangle 18">
              <a:extLst>
                <a:ext uri="{FF2B5EF4-FFF2-40B4-BE49-F238E27FC236}">
                  <a16:creationId xmlns:a16="http://schemas.microsoft.com/office/drawing/2014/main" id="{B2B62509-14BD-3A6A-FFE8-6D135F4BFD6A}"/>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95447D96-6F11-B6CB-FD0F-49BC256F33C6}"/>
              </a:ext>
            </a:extLst>
          </p:cNvPr>
          <p:cNvGrpSpPr/>
          <p:nvPr userDrawn="1"/>
        </p:nvGrpSpPr>
        <p:grpSpPr>
          <a:xfrm>
            <a:off x="8025153" y="2512194"/>
            <a:ext cx="3548340" cy="2591146"/>
            <a:chOff x="603935" y="2512194"/>
            <a:chExt cx="3548340" cy="2591146"/>
          </a:xfrm>
        </p:grpSpPr>
        <p:sp>
          <p:nvSpPr>
            <p:cNvPr id="21" name="Rounded Rectangle 20">
              <a:extLst>
                <a:ext uri="{FF2B5EF4-FFF2-40B4-BE49-F238E27FC236}">
                  <a16:creationId xmlns:a16="http://schemas.microsoft.com/office/drawing/2014/main" id="{32015933-957D-AB4F-9E26-B51FEF35A03F}"/>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2" name="Right Triangle 21">
              <a:extLst>
                <a:ext uri="{FF2B5EF4-FFF2-40B4-BE49-F238E27FC236}">
                  <a16:creationId xmlns:a16="http://schemas.microsoft.com/office/drawing/2014/main" id="{0D7AE92B-13A4-1DFC-D9DA-74446C3EF2FC}"/>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F4DA2CA-0A4F-5F03-BA5D-850A6F28CDB5}"/>
              </a:ext>
            </a:extLst>
          </p:cNvPr>
          <p:cNvGrpSpPr/>
          <p:nvPr userDrawn="1"/>
        </p:nvGrpSpPr>
        <p:grpSpPr>
          <a:xfrm>
            <a:off x="603935" y="2512194"/>
            <a:ext cx="3548340" cy="2591146"/>
            <a:chOff x="603935" y="2512194"/>
            <a:chExt cx="3548340" cy="2591146"/>
          </a:xfrm>
        </p:grpSpPr>
        <p:sp>
          <p:nvSpPr>
            <p:cNvPr id="12" name="Rounded Rectangle 11">
              <a:extLst>
                <a:ext uri="{FF2B5EF4-FFF2-40B4-BE49-F238E27FC236}">
                  <a16:creationId xmlns:a16="http://schemas.microsoft.com/office/drawing/2014/main" id="{52F5AF32-A0FF-14FA-8325-E37C80241F8D}"/>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Right Triangle 14">
              <a:extLst>
                <a:ext uri="{FF2B5EF4-FFF2-40B4-BE49-F238E27FC236}">
                  <a16:creationId xmlns:a16="http://schemas.microsoft.com/office/drawing/2014/main" id="{547700D9-A36E-67DB-71A4-DA00729322A8}"/>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54A2ECB3-CADE-166F-307C-FDBE18874E2A}"/>
              </a:ext>
            </a:extLst>
          </p:cNvPr>
          <p:cNvSpPr>
            <a:spLocks noGrp="1"/>
          </p:cNvSpPr>
          <p:nvPr>
            <p:ph type="body" sz="quarter" idx="14"/>
          </p:nvPr>
        </p:nvSpPr>
        <p:spPr>
          <a:xfrm>
            <a:off x="603935"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24" name="Text Placeholder 2">
            <a:extLst>
              <a:ext uri="{FF2B5EF4-FFF2-40B4-BE49-F238E27FC236}">
                <a16:creationId xmlns:a16="http://schemas.microsoft.com/office/drawing/2014/main" id="{7543AF21-09A3-FA83-6B13-F2F9B8F865EE}"/>
              </a:ext>
            </a:extLst>
          </p:cNvPr>
          <p:cNvSpPr>
            <a:spLocks noGrp="1"/>
          </p:cNvSpPr>
          <p:nvPr>
            <p:ph type="body" sz="quarter" idx="15"/>
          </p:nvPr>
        </p:nvSpPr>
        <p:spPr>
          <a:xfrm>
            <a:off x="8039725"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25" name="Text Placeholder 2">
            <a:extLst>
              <a:ext uri="{FF2B5EF4-FFF2-40B4-BE49-F238E27FC236}">
                <a16:creationId xmlns:a16="http://schemas.microsoft.com/office/drawing/2014/main" id="{4976FD6A-BDC8-C471-F22C-8AB0F9F60E96}"/>
              </a:ext>
            </a:extLst>
          </p:cNvPr>
          <p:cNvSpPr>
            <a:spLocks noGrp="1"/>
          </p:cNvSpPr>
          <p:nvPr>
            <p:ph type="body" sz="quarter" idx="16"/>
          </p:nvPr>
        </p:nvSpPr>
        <p:spPr>
          <a:xfrm>
            <a:off x="4321830"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53952028-C862-945E-795F-218D53017944}"/>
              </a:ext>
            </a:extLst>
          </p:cNvPr>
          <p:cNvSpPr>
            <a:spLocks noGrp="1"/>
          </p:cNvSpPr>
          <p:nvPr>
            <p:ph type="body" sz="quarter" idx="17"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973632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anim calcmode="lin" valueType="num">
                                      <p:cBhvr>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anim calcmode="lin" valueType="num">
                                      <p:cBhvr>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anim calcmode="lin" valueType="num">
                                      <p:cBhvr>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ular From-T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From-To Scenario</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D2CAF63-631A-D1EE-0E5D-F1A69C2878D2}"/>
              </a:ext>
            </a:extLst>
          </p:cNvPr>
          <p:cNvSpPr>
            <a:spLocks noGrp="1"/>
          </p:cNvSpPr>
          <p:nvPr>
            <p:ph type="body" sz="quarter" idx="11"/>
          </p:nvPr>
        </p:nvSpPr>
        <p:spPr>
          <a:xfrm>
            <a:off x="770008"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sp>
        <p:nvSpPr>
          <p:cNvPr id="8" name="Text Placeholder 2">
            <a:extLst>
              <a:ext uri="{FF2B5EF4-FFF2-40B4-BE49-F238E27FC236}">
                <a16:creationId xmlns:a16="http://schemas.microsoft.com/office/drawing/2014/main" id="{0601E2E8-D3A5-1765-1BA5-27EE18DC0E7A}"/>
              </a:ext>
            </a:extLst>
          </p:cNvPr>
          <p:cNvSpPr>
            <a:spLocks noGrp="1"/>
          </p:cNvSpPr>
          <p:nvPr>
            <p:ph type="body" sz="quarter" idx="12"/>
          </p:nvPr>
        </p:nvSpPr>
        <p:spPr>
          <a:xfrm>
            <a:off x="6457130"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cxnSp>
        <p:nvCxnSpPr>
          <p:cNvPr id="9" name="Straight Connector 8">
            <a:extLst>
              <a:ext uri="{FF2B5EF4-FFF2-40B4-BE49-F238E27FC236}">
                <a16:creationId xmlns:a16="http://schemas.microsoft.com/office/drawing/2014/main" id="{FD83FD57-B0AF-DE06-386D-9768F5AA0590}"/>
              </a:ext>
              <a:ext uri="{C183D7F6-B498-43B3-948B-1728B52AA6E4}">
                <adec:decorative xmlns:adec="http://schemas.microsoft.com/office/drawing/2017/decorative" val="1"/>
              </a:ext>
            </a:extLst>
          </p:cNvPr>
          <p:cNvCxnSpPr>
            <a:cxnSpLocks/>
          </p:cNvCxnSpPr>
          <p:nvPr userDrawn="1"/>
        </p:nvCxnSpPr>
        <p:spPr>
          <a:xfrm>
            <a:off x="603934" y="2927088"/>
            <a:ext cx="11018521" cy="0"/>
          </a:xfrm>
          <a:prstGeom prst="line">
            <a:avLst/>
          </a:prstGeom>
          <a:ln w="381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4194B1-64D9-FA57-222E-23DE2CDF3E2D}"/>
              </a:ext>
              <a:ext uri="{C183D7F6-B498-43B3-948B-1728B52AA6E4}">
                <adec:decorative xmlns:adec="http://schemas.microsoft.com/office/drawing/2017/decorative" val="1"/>
              </a:ext>
            </a:extLst>
          </p:cNvPr>
          <p:cNvCxnSpPr>
            <a:cxnSpLocks/>
          </p:cNvCxnSpPr>
          <p:nvPr userDrawn="1"/>
        </p:nvCxnSpPr>
        <p:spPr>
          <a:xfrm>
            <a:off x="6096000" y="2422215"/>
            <a:ext cx="0" cy="3766711"/>
          </a:xfrm>
          <a:prstGeom prst="line">
            <a:avLst/>
          </a:prstGeom>
          <a:ln w="63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B7A871-138D-99F7-8F59-32D8BF3587D1}"/>
              </a:ext>
            </a:extLst>
          </p:cNvPr>
          <p:cNvSpPr txBox="1"/>
          <p:nvPr userDrawn="1"/>
        </p:nvSpPr>
        <p:spPr>
          <a:xfrm>
            <a:off x="3095625" y="2613800"/>
            <a:ext cx="65" cy="307777"/>
          </a:xfrm>
          <a:prstGeom prst="rect">
            <a:avLst/>
          </a:prstGeom>
          <a:noFill/>
        </p:spPr>
        <p:txBody>
          <a:bodyPr wrap="none" lIns="0" tIns="0" rIns="0" bIns="0" rtlCol="0">
            <a:spAutoFit/>
          </a:bodyPr>
          <a:lstStyle/>
          <a:p>
            <a:pPr algn="l"/>
            <a:endParaRPr lang="en-US" sz="2000"/>
          </a:p>
        </p:txBody>
      </p:sp>
      <p:sp>
        <p:nvSpPr>
          <p:cNvPr id="2" name="Text Placeholder 2">
            <a:extLst>
              <a:ext uri="{FF2B5EF4-FFF2-40B4-BE49-F238E27FC236}">
                <a16:creationId xmlns:a16="http://schemas.microsoft.com/office/drawing/2014/main" id="{0ED7D3BC-54A9-47D1-FB75-BB7F9ED8E8A8}"/>
              </a:ext>
            </a:extLst>
          </p:cNvPr>
          <p:cNvSpPr>
            <a:spLocks noGrp="1"/>
          </p:cNvSpPr>
          <p:nvPr>
            <p:ph type="body" sz="quarter" idx="13" hasCustomPrompt="1"/>
          </p:nvPr>
        </p:nvSpPr>
        <p:spPr>
          <a:xfrm>
            <a:off x="770008"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3" name="Text Placeholder 2">
            <a:extLst>
              <a:ext uri="{FF2B5EF4-FFF2-40B4-BE49-F238E27FC236}">
                <a16:creationId xmlns:a16="http://schemas.microsoft.com/office/drawing/2014/main" id="{13ED658A-C8F9-D564-0B51-F61FD905EBF3}"/>
              </a:ext>
            </a:extLst>
          </p:cNvPr>
          <p:cNvSpPr>
            <a:spLocks noGrp="1"/>
          </p:cNvSpPr>
          <p:nvPr>
            <p:ph type="body" sz="quarter" idx="14" hasCustomPrompt="1"/>
          </p:nvPr>
        </p:nvSpPr>
        <p:spPr>
          <a:xfrm>
            <a:off x="6457130"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TO STATE</a:t>
            </a:r>
          </a:p>
        </p:txBody>
      </p:sp>
      <p:sp>
        <p:nvSpPr>
          <p:cNvPr id="6" name="Text Placeholder 4">
            <a:extLst>
              <a:ext uri="{FF2B5EF4-FFF2-40B4-BE49-F238E27FC236}">
                <a16:creationId xmlns:a16="http://schemas.microsoft.com/office/drawing/2014/main" id="{EF85628C-AAAD-BD91-8CD4-A1A4286AB964}"/>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779620236"/>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luding Points">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Concluding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0FAC97-9CE7-4EFA-BB39-03E70ACE538D}"/>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535675984"/>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ding Three Pointer">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Concluding points</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0FAC97-9CE7-4EFA-BB39-03E70ACE538D}"/>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7" name="Text Placeholder 2">
            <a:extLst>
              <a:ext uri="{FF2B5EF4-FFF2-40B4-BE49-F238E27FC236}">
                <a16:creationId xmlns:a16="http://schemas.microsoft.com/office/drawing/2014/main" id="{B7328DB3-3B27-8838-9A2B-0E672217EC67}"/>
              </a:ext>
            </a:extLst>
          </p:cNvPr>
          <p:cNvSpPr>
            <a:spLocks noGrp="1"/>
          </p:cNvSpPr>
          <p:nvPr>
            <p:ph type="body" sz="quarter" idx="11"/>
          </p:nvPr>
        </p:nvSpPr>
        <p:spPr>
          <a:xfrm>
            <a:off x="60393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B374060-583F-3BC6-74A1-CAE61316DA15}"/>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D3902A5A-B977-3F37-F8DD-A8C6B356341C}"/>
              </a:ext>
            </a:extLst>
          </p:cNvPr>
          <p:cNvSpPr>
            <a:spLocks noGrp="1"/>
          </p:cNvSpPr>
          <p:nvPr>
            <p:ph type="body" sz="quarter" idx="13"/>
          </p:nvPr>
        </p:nvSpPr>
        <p:spPr>
          <a:xfrm>
            <a:off x="4321830"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20823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anim calcmode="lin" valueType="num">
                                      <p:cBhvr>
                                        <p:cTn id="8" dur="500" fill="hold"/>
                                        <p:tgtEl>
                                          <p:spTgt spid="7">
                                            <p:bg/>
                                          </p:spTgt>
                                        </p:tgtEl>
                                        <p:attrNameLst>
                                          <p:attrName>ppt_x</p:attrName>
                                        </p:attrNameLst>
                                      </p:cBhvr>
                                      <p:tavLst>
                                        <p:tav tm="0">
                                          <p:val>
                                            <p:strVal val="#ppt_x"/>
                                          </p:val>
                                        </p:tav>
                                        <p:tav tm="100000">
                                          <p:val>
                                            <p:strVal val="#ppt_x"/>
                                          </p:val>
                                        </p:tav>
                                      </p:tavLst>
                                    </p:anim>
                                    <p:anim calcmode="lin" valueType="num">
                                      <p:cBhvr>
                                        <p:cTn id="9" dur="5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anim calcmode="lin" valueType="num">
                                      <p:cBhvr>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fade">
                                      <p:cBhvr>
                                        <p:cTn id="20" dur="500"/>
                                        <p:tgtEl>
                                          <p:spTgt spid="9">
                                            <p:bg/>
                                          </p:spTgt>
                                        </p:tgtEl>
                                      </p:cBhvr>
                                    </p:animEffect>
                                    <p:anim calcmode="lin" valueType="num">
                                      <p:cBhvr>
                                        <p:cTn id="21" dur="500" fill="hold"/>
                                        <p:tgtEl>
                                          <p:spTgt spid="9">
                                            <p:bg/>
                                          </p:spTgt>
                                        </p:tgtEl>
                                        <p:attrNameLst>
                                          <p:attrName>ppt_x</p:attrName>
                                        </p:attrNameLst>
                                      </p:cBhvr>
                                      <p:tavLst>
                                        <p:tav tm="0">
                                          <p:val>
                                            <p:strVal val="#ppt_x"/>
                                          </p:val>
                                        </p:tav>
                                        <p:tav tm="100000">
                                          <p:val>
                                            <p:strVal val="#ppt_x"/>
                                          </p:val>
                                        </p:tav>
                                      </p:tavLst>
                                    </p:anim>
                                    <p:anim calcmode="lin" valueType="num">
                                      <p:cBhvr>
                                        <p:cTn id="22" dur="500" fill="hold"/>
                                        <p:tgtEl>
                                          <p:spTgt spid="9">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anim calcmode="lin" valueType="num">
                                      <p:cBhvr>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bg/>
                                          </p:spTgt>
                                        </p:tgtEl>
                                        <p:attrNameLst>
                                          <p:attrName>style.visibility</p:attrName>
                                        </p:attrNameLst>
                                      </p:cBhvr>
                                      <p:to>
                                        <p:strVal val="visible"/>
                                      </p:to>
                                    </p:set>
                                    <p:animEffect transition="in" filter="fade">
                                      <p:cBhvr>
                                        <p:cTn id="33" dur="500"/>
                                        <p:tgtEl>
                                          <p:spTgt spid="8">
                                            <p:bg/>
                                          </p:spTgt>
                                        </p:tgtEl>
                                      </p:cBhvr>
                                    </p:animEffect>
                                    <p:anim calcmode="lin" valueType="num">
                                      <p:cBhvr>
                                        <p:cTn id="34" dur="500" fill="hold"/>
                                        <p:tgtEl>
                                          <p:spTgt spid="8">
                                            <p:bg/>
                                          </p:spTgt>
                                        </p:tgtEl>
                                        <p:attrNameLst>
                                          <p:attrName>ppt_x</p:attrName>
                                        </p:attrNameLst>
                                      </p:cBhvr>
                                      <p:tavLst>
                                        <p:tav tm="0">
                                          <p:val>
                                            <p:strVal val="#ppt_x"/>
                                          </p:val>
                                        </p:tav>
                                        <p:tav tm="100000">
                                          <p:val>
                                            <p:strVal val="#ppt_x"/>
                                          </p:val>
                                        </p:tav>
                                      </p:tavLst>
                                    </p:anim>
                                    <p:anim calcmode="lin" valueType="num">
                                      <p:cBhvr>
                                        <p:cTn id="35" dur="500" fill="hold"/>
                                        <p:tgtEl>
                                          <p:spTgt spid="8">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anim calcmode="lin" valueType="num">
                                      <p:cBhvr>
                                        <p:cTn id="4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tmplLst>
          <p:tmpl>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uiExpand="1" build="p" animBg="1">
        <p:tmplLst>
          <p:tmpl>
            <p:tnLst>
              <p:par>
                <p:cTn presetID="42"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uiExpand="1" build="p" animBg="1">
        <p:tmplLst>
          <p:tmpl>
            <p:tnLst>
              <p:par>
                <p:cTn presetID="42"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lumMod val="7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F451D0-47E8-FF70-5D55-E2286DA1D976}"/>
              </a:ext>
            </a:extLst>
          </p:cNvPr>
          <p:cNvSpPr txBox="1"/>
          <p:nvPr userDrawn="1"/>
        </p:nvSpPr>
        <p:spPr>
          <a:xfrm>
            <a:off x="609600" y="3065502"/>
            <a:ext cx="5943600" cy="1107996"/>
          </a:xfrm>
          <a:prstGeom prst="rect">
            <a:avLst/>
          </a:prstGeom>
          <a:noFill/>
        </p:spPr>
        <p:txBody>
          <a:bodyPr wrap="square" lIns="0" tIns="0" rIns="0" bIns="0" rtlCol="0">
            <a:spAutoFit/>
          </a:bodyPr>
          <a:lstStyle/>
          <a:p>
            <a:pPr algn="l"/>
            <a:r>
              <a:rPr lang="en-US" sz="3600"/>
              <a:t>Thank you for helping everyone exceed their goals.</a:t>
            </a:r>
          </a:p>
        </p:txBody>
      </p:sp>
    </p:spTree>
    <p:extLst>
      <p:ext uri="{BB962C8B-B14F-4D97-AF65-F5344CB8AC3E}">
        <p14:creationId xmlns:p14="http://schemas.microsoft.com/office/powerpoint/2010/main" val="2607248920"/>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OSS">
    <p:bg>
      <p:bgPr>
        <a:solidFill>
          <a:schemeClr val="bg2">
            <a:lumMod val="7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F451D0-47E8-FF70-5D55-E2286DA1D976}"/>
              </a:ext>
            </a:extLst>
          </p:cNvPr>
          <p:cNvSpPr txBox="1"/>
          <p:nvPr userDrawn="1"/>
        </p:nvSpPr>
        <p:spPr>
          <a:xfrm>
            <a:off x="609600" y="3420035"/>
            <a:ext cx="5943600" cy="1661993"/>
          </a:xfrm>
          <a:prstGeom prst="rect">
            <a:avLst/>
          </a:prstGeom>
          <a:noFill/>
        </p:spPr>
        <p:txBody>
          <a:bodyPr wrap="square" lIns="0" tIns="0" rIns="0" bIns="0" rtlCol="0">
            <a:spAutoFit/>
          </a:bodyPr>
          <a:lstStyle/>
          <a:p>
            <a:pPr algn="l"/>
            <a:r>
              <a:rPr lang="en-US" sz="3600"/>
              <a:t>Thank you for democratizing AI's productivity benefits with open source.</a:t>
            </a:r>
          </a:p>
        </p:txBody>
      </p:sp>
    </p:spTree>
    <p:extLst>
      <p:ext uri="{BB962C8B-B14F-4D97-AF65-F5344CB8AC3E}">
        <p14:creationId xmlns:p14="http://schemas.microsoft.com/office/powerpoint/2010/main" val="2486837761"/>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79010"/>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 Heading With Subtext">
    <p:bg>
      <p:bgPr>
        <a:solidFill>
          <a:schemeClr val="bg2">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775" y="2979778"/>
            <a:ext cx="9144000" cy="553998"/>
          </a:xfrm>
          <a:prstGeom prst="rect">
            <a:avLst/>
          </a:prstGeo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Main subheading information</a:t>
            </a:r>
          </a:p>
        </p:txBody>
      </p:sp>
      <p:sp>
        <p:nvSpPr>
          <p:cNvPr id="5" name="Text Placeholder 4"/>
          <p:cNvSpPr>
            <a:spLocks noGrp="1"/>
          </p:cNvSpPr>
          <p:nvPr>
            <p:ph type="body" sz="quarter" idx="12" hasCustomPrompt="1"/>
          </p:nvPr>
        </p:nvSpPr>
        <p:spPr>
          <a:xfrm>
            <a:off x="60735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Subtext information</a:t>
            </a:r>
          </a:p>
        </p:txBody>
      </p:sp>
      <p:cxnSp>
        <p:nvCxnSpPr>
          <p:cNvPr id="2" name="Straight Connector 1">
            <a:extLst>
              <a:ext uri="{FF2B5EF4-FFF2-40B4-BE49-F238E27FC236}">
                <a16:creationId xmlns:a16="http://schemas.microsoft.com/office/drawing/2014/main" id="{2E2C9C50-BD5B-8CC7-CB94-7E2798F48FFC}"/>
              </a:ext>
              <a:ext uri="{C183D7F6-B498-43B3-948B-1728B52AA6E4}">
                <adec:decorative xmlns:adec="http://schemas.microsoft.com/office/drawing/2017/decorative" val="1"/>
              </a:ext>
            </a:extLst>
          </p:cNvPr>
          <p:cNvCxnSpPr>
            <a:cxnSpLocks/>
          </p:cNvCxnSpPr>
          <p:nvPr userDrawn="1"/>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CF3D4E4-98C1-7EA2-D9C1-25EF8C682BD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864563551"/>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Seminar">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25B89-8727-BDB7-6BE0-A03E20A824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12" name="TextBox 11">
            <a:extLst>
              <a:ext uri="{FF2B5EF4-FFF2-40B4-BE49-F238E27FC236}">
                <a16:creationId xmlns:a16="http://schemas.microsoft.com/office/drawing/2014/main" id="{F6EE5EFA-7617-AA18-FF7C-F40C08873706}"/>
              </a:ext>
            </a:extLst>
          </p:cNvPr>
          <p:cNvSpPr txBox="1"/>
          <p:nvPr userDrawn="1"/>
        </p:nvSpPr>
        <p:spPr>
          <a:xfrm>
            <a:off x="293688" y="6425813"/>
            <a:ext cx="6642846" cy="276999"/>
          </a:xfrm>
          <a:prstGeom prst="rect">
            <a:avLst/>
          </a:prstGeom>
          <a:noFill/>
        </p:spPr>
        <p:txBody>
          <a:bodyPr wrap="square">
            <a:spAutoFit/>
          </a:bodyPr>
          <a:lstStyle/>
          <a:p>
            <a:r>
              <a:rPr lang="en-US" sz="1200"/>
              <a:t>DALL-E prompt: people introducing each other in a large seminar room next to a forest</a:t>
            </a:r>
          </a:p>
        </p:txBody>
      </p:sp>
      <p:sp>
        <p:nvSpPr>
          <p:cNvPr id="13" name="TextBox 12">
            <a:extLst>
              <a:ext uri="{FF2B5EF4-FFF2-40B4-BE49-F238E27FC236}">
                <a16:creationId xmlns:a16="http://schemas.microsoft.com/office/drawing/2014/main" id="{7C1AB43E-CCB1-55BB-4970-B0EB579A20A3}"/>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14" name="TextBox 13">
            <a:extLst>
              <a:ext uri="{FF2B5EF4-FFF2-40B4-BE49-F238E27FC236}">
                <a16:creationId xmlns:a16="http://schemas.microsoft.com/office/drawing/2014/main" id="{C2F612F1-FFCF-71FB-3583-8685533F455F}"/>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AI To Your App</a:t>
            </a:r>
          </a:p>
        </p:txBody>
      </p:sp>
      <p:pic>
        <p:nvPicPr>
          <p:cNvPr id="15" name="Graphic 14">
            <a:extLst>
              <a:ext uri="{FF2B5EF4-FFF2-40B4-BE49-F238E27FC236}">
                <a16:creationId xmlns:a16="http://schemas.microsoft.com/office/drawing/2014/main" id="{2BA4D8F2-45CB-C12C-D261-B359C50E5BE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6" name="Picture 15">
            <a:extLst>
              <a:ext uri="{FF2B5EF4-FFF2-40B4-BE49-F238E27FC236}">
                <a16:creationId xmlns:a16="http://schemas.microsoft.com/office/drawing/2014/main" id="{750FFFDF-89ED-D099-9881-4DFDDF876332}"/>
              </a:ext>
            </a:extLst>
          </p:cNvPr>
          <p:cNvPicPr>
            <a:picLocks noChangeAspect="1"/>
          </p:cNvPicPr>
          <p:nvPr userDrawn="1"/>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21780927"/>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amwork">
    <p:bg>
      <p:bgPr>
        <a:solidFill>
          <a:schemeClr val="bg2">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DEA70-6692-801E-29DB-2C9EF9106EF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4" name="TextBox 3">
            <a:extLst>
              <a:ext uri="{FF2B5EF4-FFF2-40B4-BE49-F238E27FC236}">
                <a16:creationId xmlns:a16="http://schemas.microsoft.com/office/drawing/2014/main" id="{4CC88483-E7C7-DEC7-556E-9800402FFE55}"/>
              </a:ext>
            </a:extLst>
          </p:cNvPr>
          <p:cNvSpPr txBox="1"/>
          <p:nvPr userDrawn="1"/>
        </p:nvSpPr>
        <p:spPr>
          <a:xfrm>
            <a:off x="293688" y="6425813"/>
            <a:ext cx="6642846" cy="276999"/>
          </a:xfrm>
          <a:prstGeom prst="rect">
            <a:avLst/>
          </a:prstGeom>
          <a:noFill/>
        </p:spPr>
        <p:txBody>
          <a:bodyPr wrap="square">
            <a:spAutoFit/>
          </a:bodyPr>
          <a:lstStyle/>
          <a:p>
            <a:r>
              <a:rPr lang="en-US" sz="1200"/>
              <a:t>DALL-E prompt: formula one race car making a pit stop with crew members</a:t>
            </a:r>
          </a:p>
        </p:txBody>
      </p:sp>
      <p:sp>
        <p:nvSpPr>
          <p:cNvPr id="5" name="TextBox 4">
            <a:extLst>
              <a:ext uri="{FF2B5EF4-FFF2-40B4-BE49-F238E27FC236}">
                <a16:creationId xmlns:a16="http://schemas.microsoft.com/office/drawing/2014/main" id="{D2D094C2-71B4-37BD-98BB-B651D68FE7B0}"/>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11" name="TextBox 10">
            <a:extLst>
              <a:ext uri="{FF2B5EF4-FFF2-40B4-BE49-F238E27FC236}">
                <a16:creationId xmlns:a16="http://schemas.microsoft.com/office/drawing/2014/main" id="{C4EDC2AF-11D8-F13B-C765-F70C4977F2EE}"/>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AI To Your App</a:t>
            </a:r>
          </a:p>
        </p:txBody>
      </p:sp>
      <p:pic>
        <p:nvPicPr>
          <p:cNvPr id="12" name="Graphic 11">
            <a:extLst>
              <a:ext uri="{FF2B5EF4-FFF2-40B4-BE49-F238E27FC236}">
                <a16:creationId xmlns:a16="http://schemas.microsoft.com/office/drawing/2014/main" id="{E970E610-1A0B-DE4C-5DA3-174BF99E65C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3" name="Picture 12">
            <a:extLst>
              <a:ext uri="{FF2B5EF4-FFF2-40B4-BE49-F238E27FC236}">
                <a16:creationId xmlns:a16="http://schemas.microsoft.com/office/drawing/2014/main" id="{469FA973-2F28-3A18-48AB-898833ABED59}"/>
              </a:ext>
            </a:extLst>
          </p:cNvPr>
          <p:cNvPicPr>
            <a:picLocks noChangeAspect="1"/>
          </p:cNvPicPr>
          <p:nvPr userDrawn="1"/>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1622058490"/>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Racing">
    <p:bg>
      <p:bgPr>
        <a:solidFill>
          <a:schemeClr val="bg2">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121A4-B74D-E555-8FB8-37F173E76D9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userDrawn="1"/>
        </p:nvSpPr>
        <p:spPr>
          <a:xfrm>
            <a:off x="293688" y="6425813"/>
            <a:ext cx="6642846" cy="276999"/>
          </a:xfrm>
          <a:prstGeom prst="rect">
            <a:avLst/>
          </a:prstGeom>
          <a:noFill/>
        </p:spPr>
        <p:txBody>
          <a:bodyPr wrap="square">
            <a:spAutoFit/>
          </a:bodyPr>
          <a:lstStyle/>
          <a:p>
            <a:r>
              <a:rPr lang="en-US" sz="1200"/>
              <a:t>DALL-E prompt: the starting line with </a:t>
            </a:r>
            <a:r>
              <a:rPr lang="en-US" sz="1200" err="1"/>
              <a:t>ferraris</a:t>
            </a:r>
            <a:r>
              <a:rPr lang="en-US" sz="1200"/>
              <a:t> lined up and ready to go fast</a:t>
            </a:r>
          </a:p>
        </p:txBody>
      </p:sp>
      <p:sp>
        <p:nvSpPr>
          <p:cNvPr id="5" name="TextBox 4">
            <a:extLst>
              <a:ext uri="{FF2B5EF4-FFF2-40B4-BE49-F238E27FC236}">
                <a16:creationId xmlns:a16="http://schemas.microsoft.com/office/drawing/2014/main" id="{DE04A41A-B239-964C-B9F6-8D92FB7FD335}"/>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10" name="TextBox 9">
            <a:extLst>
              <a:ext uri="{FF2B5EF4-FFF2-40B4-BE49-F238E27FC236}">
                <a16:creationId xmlns:a16="http://schemas.microsoft.com/office/drawing/2014/main" id="{954B5311-F587-DD28-659D-071AAE0AB037}"/>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AI To Your App</a:t>
            </a:r>
          </a:p>
        </p:txBody>
      </p:sp>
      <p:pic>
        <p:nvPicPr>
          <p:cNvPr id="11" name="Graphic 10">
            <a:extLst>
              <a:ext uri="{FF2B5EF4-FFF2-40B4-BE49-F238E27FC236}">
                <a16:creationId xmlns:a16="http://schemas.microsoft.com/office/drawing/2014/main" id="{D3006608-5480-8BF0-8623-7CF98D7B65A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2" name="Picture 11">
            <a:extLst>
              <a:ext uri="{FF2B5EF4-FFF2-40B4-BE49-F238E27FC236}">
                <a16:creationId xmlns:a16="http://schemas.microsoft.com/office/drawing/2014/main" id="{54C2C3E9-76B1-1B25-B27C-D0BCE127E84F}"/>
              </a:ext>
            </a:extLst>
          </p:cNvPr>
          <p:cNvPicPr>
            <a:picLocks noChangeAspect="1"/>
          </p:cNvPicPr>
          <p:nvPr userDrawn="1"/>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2182790718"/>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D">
    <p:bg>
      <p:bgPr>
        <a:solidFill>
          <a:schemeClr val="bg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312F7D-51A2-F302-D165-3F1CECDB3F7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userDrawn="1"/>
        </p:nvSpPr>
        <p:spPr>
          <a:xfrm>
            <a:off x="293688" y="6425813"/>
            <a:ext cx="6642846" cy="276999"/>
          </a:xfrm>
          <a:prstGeom prst="rect">
            <a:avLst/>
          </a:prstGeom>
          <a:noFill/>
        </p:spPr>
        <p:txBody>
          <a:bodyPr wrap="square">
            <a:spAutoFit/>
          </a:bodyPr>
          <a:lstStyle/>
          <a:p>
            <a:r>
              <a:rPr lang="en-US" sz="1200"/>
              <a:t>DALL-E prompt: small team giving a ted talk to a large audience in a </a:t>
            </a:r>
            <a:r>
              <a:rPr lang="en-US" sz="1200" err="1"/>
              <a:t>theaterfast</a:t>
            </a:r>
            <a:endParaRPr lang="en-US" sz="1200"/>
          </a:p>
        </p:txBody>
      </p:sp>
      <p:sp>
        <p:nvSpPr>
          <p:cNvPr id="6" name="TextBox 5">
            <a:extLst>
              <a:ext uri="{FF2B5EF4-FFF2-40B4-BE49-F238E27FC236}">
                <a16:creationId xmlns:a16="http://schemas.microsoft.com/office/drawing/2014/main" id="{A50F183A-6974-930C-6055-E5D6ACBE540E}"/>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7" name="TextBox 6">
            <a:extLst>
              <a:ext uri="{FF2B5EF4-FFF2-40B4-BE49-F238E27FC236}">
                <a16:creationId xmlns:a16="http://schemas.microsoft.com/office/drawing/2014/main" id="{44385102-C98F-14DB-E0B0-E09E7652D8B9}"/>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AI To Your App</a:t>
            </a:r>
          </a:p>
        </p:txBody>
      </p:sp>
      <p:pic>
        <p:nvPicPr>
          <p:cNvPr id="10" name="Graphic 9">
            <a:extLst>
              <a:ext uri="{FF2B5EF4-FFF2-40B4-BE49-F238E27FC236}">
                <a16:creationId xmlns:a16="http://schemas.microsoft.com/office/drawing/2014/main" id="{08356A65-513A-76A2-6226-8A72765E0AF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1" name="Picture 10">
            <a:extLst>
              <a:ext uri="{FF2B5EF4-FFF2-40B4-BE49-F238E27FC236}">
                <a16:creationId xmlns:a16="http://schemas.microsoft.com/office/drawing/2014/main" id="{79D92491-9112-8574-1B66-B2315F1579DB}"/>
              </a:ext>
            </a:extLst>
          </p:cNvPr>
          <p:cNvPicPr>
            <a:picLocks noChangeAspect="1"/>
          </p:cNvPicPr>
          <p:nvPr userDrawn="1"/>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1198514361"/>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Hackathon">
    <p:bg>
      <p:bgPr>
        <a:solidFill>
          <a:schemeClr val="bg2">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C5DBC-915A-AFDE-74B9-EE919F8104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userDrawn="1"/>
        </p:nvSpPr>
        <p:spPr>
          <a:xfrm>
            <a:off x="293688" y="6425813"/>
            <a:ext cx="6642846" cy="276999"/>
          </a:xfrm>
          <a:prstGeom prst="rect">
            <a:avLst/>
          </a:prstGeom>
          <a:noFill/>
        </p:spPr>
        <p:txBody>
          <a:bodyPr wrap="square">
            <a:spAutoFit/>
          </a:bodyPr>
          <a:lstStyle/>
          <a:p>
            <a:r>
              <a:rPr lang="en-US" sz="1200"/>
              <a:t>DALL-E prompt: hackathon at a company with many people coding and in teams</a:t>
            </a:r>
          </a:p>
        </p:txBody>
      </p:sp>
      <p:sp>
        <p:nvSpPr>
          <p:cNvPr id="4" name="TextBox 3">
            <a:extLst>
              <a:ext uri="{FF2B5EF4-FFF2-40B4-BE49-F238E27FC236}">
                <a16:creationId xmlns:a16="http://schemas.microsoft.com/office/drawing/2014/main" id="{EDC44C41-6871-A749-2E6C-31A4F6706C77}"/>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6" name="TextBox 5">
            <a:extLst>
              <a:ext uri="{FF2B5EF4-FFF2-40B4-BE49-F238E27FC236}">
                <a16:creationId xmlns:a16="http://schemas.microsoft.com/office/drawing/2014/main" id="{599E88FE-1528-356D-3C52-4B148FBA9AE5}"/>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AI To Your App</a:t>
            </a:r>
          </a:p>
        </p:txBody>
      </p:sp>
      <p:pic>
        <p:nvPicPr>
          <p:cNvPr id="7" name="Graphic 6">
            <a:extLst>
              <a:ext uri="{FF2B5EF4-FFF2-40B4-BE49-F238E27FC236}">
                <a16:creationId xmlns:a16="http://schemas.microsoft.com/office/drawing/2014/main" id="{07D3F176-C71F-EA06-C3AB-FC9B05F70D1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0" name="Picture 9">
            <a:extLst>
              <a:ext uri="{FF2B5EF4-FFF2-40B4-BE49-F238E27FC236}">
                <a16:creationId xmlns:a16="http://schemas.microsoft.com/office/drawing/2014/main" id="{141DE85B-5219-0FF7-995D-8B07E5A23D8B}"/>
              </a:ext>
            </a:extLst>
          </p:cNvPr>
          <p:cNvPicPr>
            <a:picLocks noChangeAspect="1"/>
          </p:cNvPicPr>
          <p:nvPr userDrawn="1"/>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2420933422"/>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Celebrate">
    <p:bg>
      <p:bgPr>
        <a:solidFill>
          <a:schemeClr val="bg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0F435-6FEB-57F5-D026-7EF397C227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userDrawn="1"/>
        </p:nvSpPr>
        <p:spPr>
          <a:xfrm>
            <a:off x="293687" y="6425813"/>
            <a:ext cx="7384767" cy="276999"/>
          </a:xfrm>
          <a:prstGeom prst="rect">
            <a:avLst/>
          </a:prstGeom>
          <a:noFill/>
        </p:spPr>
        <p:txBody>
          <a:bodyPr wrap="square">
            <a:spAutoFit/>
          </a:bodyPr>
          <a:lstStyle/>
          <a:p>
            <a:r>
              <a:rPr lang="en-US" sz="1200"/>
              <a:t>DALL-E prompt: diverse group of people at a startup celebrating release of an open source software project</a:t>
            </a:r>
          </a:p>
        </p:txBody>
      </p:sp>
      <p:sp>
        <p:nvSpPr>
          <p:cNvPr id="4" name="TextBox 3">
            <a:extLst>
              <a:ext uri="{FF2B5EF4-FFF2-40B4-BE49-F238E27FC236}">
                <a16:creationId xmlns:a16="http://schemas.microsoft.com/office/drawing/2014/main" id="{EDC44C41-6871-A749-2E6C-31A4F6706C77}"/>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6" name="TextBox 5">
            <a:extLst>
              <a:ext uri="{FF2B5EF4-FFF2-40B4-BE49-F238E27FC236}">
                <a16:creationId xmlns:a16="http://schemas.microsoft.com/office/drawing/2014/main" id="{599E88FE-1528-356D-3C52-4B148FBA9AE5}"/>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The Easy Way To Add AI To Your App</a:t>
            </a:r>
          </a:p>
        </p:txBody>
      </p:sp>
      <p:pic>
        <p:nvPicPr>
          <p:cNvPr id="7" name="Graphic 6">
            <a:extLst>
              <a:ext uri="{FF2B5EF4-FFF2-40B4-BE49-F238E27FC236}">
                <a16:creationId xmlns:a16="http://schemas.microsoft.com/office/drawing/2014/main" id="{07D3F176-C71F-EA06-C3AB-FC9B05F70D1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0" name="Picture 9">
            <a:extLst>
              <a:ext uri="{FF2B5EF4-FFF2-40B4-BE49-F238E27FC236}">
                <a16:creationId xmlns:a16="http://schemas.microsoft.com/office/drawing/2014/main" id="{141DE85B-5219-0FF7-995D-8B07E5A23D8B}"/>
              </a:ext>
            </a:extLst>
          </p:cNvPr>
          <p:cNvPicPr>
            <a:picLocks noChangeAspect="1"/>
          </p:cNvPicPr>
          <p:nvPr userDrawn="1"/>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3589027405"/>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A7F5337F-FA59-FE19-0372-BEC9CA295402}"/>
              </a:ext>
            </a:extLst>
          </p:cNvPr>
          <p:cNvPicPr>
            <a:picLocks noChangeAspect="1"/>
          </p:cNvPicPr>
          <p:nvPr userDrawn="1"/>
        </p:nvPicPr>
        <p:blipFill>
          <a:blip r:embed="rId28"/>
          <a:stretch>
            <a:fillRect/>
          </a:stretch>
        </p:blipFill>
        <p:spPr>
          <a:xfrm>
            <a:off x="11963400" y="0"/>
            <a:ext cx="228600" cy="6858000"/>
          </a:xfrm>
          <a:prstGeom prst="rect">
            <a:avLst/>
          </a:prstGeom>
        </p:spPr>
      </p:pic>
      <p:sp>
        <p:nvSpPr>
          <p:cNvPr id="54" name="TextBox 53">
            <a:extLst>
              <a:ext uri="{FF2B5EF4-FFF2-40B4-BE49-F238E27FC236}">
                <a16:creationId xmlns:a16="http://schemas.microsoft.com/office/drawing/2014/main" id="{191EA0AE-C963-5701-66C5-1FC8C7831907}"/>
              </a:ext>
            </a:extLst>
          </p:cNvPr>
          <p:cNvSpPr txBox="1"/>
          <p:nvPr userDrawn="1"/>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56" name="TextBox 55">
            <a:extLst>
              <a:ext uri="{FF2B5EF4-FFF2-40B4-BE49-F238E27FC236}">
                <a16:creationId xmlns:a16="http://schemas.microsoft.com/office/drawing/2014/main" id="{FBF6CF32-22A3-8258-A698-DE998FA03B07}"/>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65000"/>
                  </a:schemeClr>
                </a:solidFill>
                <a:effectLst/>
                <a:uLnTx/>
                <a:uFillTx/>
                <a:latin typeface="Segoe UI"/>
                <a:ea typeface="+mn-ea"/>
                <a:cs typeface="+mn-cs"/>
              </a:rPr>
              <a:t>The Easy Way To Add AI To Your App</a:t>
            </a:r>
          </a:p>
        </p:txBody>
      </p:sp>
      <p:pic>
        <p:nvPicPr>
          <p:cNvPr id="4" name="Graphic 3">
            <a:extLst>
              <a:ext uri="{FF2B5EF4-FFF2-40B4-BE49-F238E27FC236}">
                <a16:creationId xmlns:a16="http://schemas.microsoft.com/office/drawing/2014/main" id="{610BE2FF-5E23-1050-FB80-9A4CF9E6F5E2}"/>
              </a:ext>
            </a:extLst>
          </p:cNvPr>
          <p:cNvPicPr>
            <a:picLocks noChangeAspect="1"/>
          </p:cNvPicPr>
          <p:nvPr userDrawn="1"/>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75989" y="579679"/>
            <a:ext cx="2836383" cy="244405"/>
          </a:xfrm>
          <a:prstGeom prst="rect">
            <a:avLst/>
          </a:prstGeom>
        </p:spPr>
      </p:pic>
    </p:spTree>
    <p:extLst>
      <p:ext uri="{BB962C8B-B14F-4D97-AF65-F5344CB8AC3E}">
        <p14:creationId xmlns:p14="http://schemas.microsoft.com/office/powerpoint/2010/main" val="2864337643"/>
      </p:ext>
    </p:extLst>
  </p:cSld>
  <p:clrMap bg1="dk1" tx1="lt1" bg2="dk2" tx2="lt2" accent1="accent1" accent2="accent2" accent3="accent3" accent4="accent4" accent5="accent5" accent6="accent6" hlink="hlink" folHlink="folHlink"/>
  <p:sldLayoutIdLst>
    <p:sldLayoutId id="2147483715" r:id="rId1"/>
    <p:sldLayoutId id="2147483739" r:id="rId2"/>
    <p:sldLayoutId id="2147483716" r:id="rId3"/>
    <p:sldLayoutId id="2147483754" r:id="rId4"/>
    <p:sldLayoutId id="2147483755" r:id="rId5"/>
    <p:sldLayoutId id="2147483756" r:id="rId6"/>
    <p:sldLayoutId id="2147483757" r:id="rId7"/>
    <p:sldLayoutId id="2147483758" r:id="rId8"/>
    <p:sldLayoutId id="2147483760" r:id="rId9"/>
    <p:sldLayoutId id="2147483718" r:id="rId10"/>
    <p:sldLayoutId id="2147483749" r:id="rId11"/>
    <p:sldLayoutId id="2147483750" r:id="rId12"/>
    <p:sldLayoutId id="2147483740" r:id="rId13"/>
    <p:sldLayoutId id="2147483743" r:id="rId14"/>
    <p:sldLayoutId id="2147483722" r:id="rId15"/>
    <p:sldLayoutId id="2147483751" r:id="rId16"/>
    <p:sldLayoutId id="2147483741" r:id="rId17"/>
    <p:sldLayoutId id="2147483752" r:id="rId18"/>
    <p:sldLayoutId id="2147483748" r:id="rId19"/>
    <p:sldLayoutId id="2147483744" r:id="rId20"/>
    <p:sldLayoutId id="2147483742" r:id="rId21"/>
    <p:sldLayoutId id="2147483747" r:id="rId22"/>
    <p:sldLayoutId id="2147483753" r:id="rId23"/>
    <p:sldLayoutId id="2147483745" r:id="rId24"/>
    <p:sldLayoutId id="2147483746" r:id="rId25"/>
    <p:sldLayoutId id="2147483759" r:id="rId26"/>
  </p:sldLayoutIdLst>
  <p:transition spd="slow">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5.png"/><Relationship Id="rId2" Type="http://schemas.openxmlformats.org/officeDocument/2006/relationships/slideLayout" Target="../slideLayouts/slideLayout11.xml"/><Relationship Id="rId1" Type="http://schemas.openxmlformats.org/officeDocument/2006/relationships/tags" Target="../tags/tag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hyperlink" Target="https://aka.ms/SK-Samples-CreateBook-Video" TargetMode="External"/><Relationship Id="rId3" Type="http://schemas.openxmlformats.org/officeDocument/2006/relationships/image" Target="../media/image32.png"/><Relationship Id="rId7" Type="http://schemas.openxmlformats.org/officeDocument/2006/relationships/hyperlink" Target="https://aka.ms/SK-Samples-SimChat-Video"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hyperlink" Target="https://aka.ms/SK-GitHub-QA-Bot-Video" TargetMode="External"/><Relationship Id="rId4" Type="http://schemas.openxmlformats.org/officeDocument/2006/relationships/image" Target="../media/image33.png"/><Relationship Id="rId9" Type="http://schemas.openxmlformats.org/officeDocument/2006/relationships/hyperlink" Target="https://aka.ms/SK-Samples-AuthAPI-Video"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aka.ms/sk/hack/video/opene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ka.ms/sk/hack/video/designthink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icrosoft/semantic-kernel/blob/main/samples/notebooks/dotnet/3-semantic-function-inline.ipynb"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semantic-kernel/tree/main/samples/apps/book-creator-webapp-react" TargetMode="External"/><Relationship Id="rId2" Type="http://schemas.openxmlformats.org/officeDocument/2006/relationships/hyperlink" Target="https://github.com/microsoft/semantic-kernel/tree/main/samples/apps/chat-summary-webapp-react" TargetMode="External"/><Relationship Id="rId1" Type="http://schemas.openxmlformats.org/officeDocument/2006/relationships/slideLayout" Target="../slideLayouts/slideLayout11.xml"/><Relationship Id="rId4" Type="http://schemas.openxmlformats.org/officeDocument/2006/relationships/hyperlink" Target="https://github.com/microsoft/semantic-kernel/tree/main/samples/apps/auth-api-webapp-reac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sk/recipe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sk/hack/video/thankyou"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aka.ms/sk/hack/video/thismome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2506-6E8E-CB8C-3D25-BCF002107D0D}"/>
              </a:ext>
            </a:extLst>
          </p:cNvPr>
          <p:cNvSpPr>
            <a:spLocks noGrp="1"/>
          </p:cNvSpPr>
          <p:nvPr>
            <p:ph type="title"/>
          </p:nvPr>
        </p:nvSpPr>
        <p:spPr>
          <a:xfrm>
            <a:off x="604096" y="2492865"/>
            <a:ext cx="5369984" cy="1200329"/>
          </a:xfrm>
        </p:spPr>
        <p:txBody>
          <a:bodyPr/>
          <a:lstStyle/>
          <a:p>
            <a:r>
              <a:rPr lang="en-US"/>
              <a:t>The Semantic Kernel Hackathon</a:t>
            </a:r>
          </a:p>
        </p:txBody>
      </p:sp>
      <p:sp>
        <p:nvSpPr>
          <p:cNvPr id="7" name="Text Placeholder 6">
            <a:extLst>
              <a:ext uri="{FF2B5EF4-FFF2-40B4-BE49-F238E27FC236}">
                <a16:creationId xmlns:a16="http://schemas.microsoft.com/office/drawing/2014/main" id="{580E71E9-69C1-8DB4-5B65-D567A3992656}"/>
              </a:ext>
            </a:extLst>
          </p:cNvPr>
          <p:cNvSpPr>
            <a:spLocks noGrp="1"/>
          </p:cNvSpPr>
          <p:nvPr>
            <p:ph type="body" sz="quarter" idx="12"/>
          </p:nvPr>
        </p:nvSpPr>
        <p:spPr>
          <a:xfrm>
            <a:off x="604096" y="4139877"/>
            <a:ext cx="5369984" cy="338554"/>
          </a:xfrm>
        </p:spPr>
        <p:txBody>
          <a:bodyPr/>
          <a:lstStyle/>
          <a:p>
            <a:r>
              <a:rPr lang="en-US"/>
              <a:t>NEW: Powered by Design × AI Thinking</a:t>
            </a:r>
          </a:p>
        </p:txBody>
      </p:sp>
      <p:sp>
        <p:nvSpPr>
          <p:cNvPr id="4" name="TextBox 3">
            <a:extLst>
              <a:ext uri="{FF2B5EF4-FFF2-40B4-BE49-F238E27FC236}">
                <a16:creationId xmlns:a16="http://schemas.microsoft.com/office/drawing/2014/main" id="{BFC8E5B5-3BCE-257A-BA8F-523F45A2D3F4}"/>
              </a:ext>
            </a:extLst>
          </p:cNvPr>
          <p:cNvSpPr txBox="1"/>
          <p:nvPr/>
        </p:nvSpPr>
        <p:spPr>
          <a:xfrm>
            <a:off x="1390135" y="648730"/>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397940806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823F-8FF5-A3D9-A17F-D2CA5935790F}"/>
              </a:ext>
            </a:extLst>
          </p:cNvPr>
          <p:cNvSpPr>
            <a:spLocks noGrp="1"/>
          </p:cNvSpPr>
          <p:nvPr>
            <p:ph type="title"/>
          </p:nvPr>
        </p:nvSpPr>
        <p:spPr/>
        <p:txBody>
          <a:bodyPr/>
          <a:lstStyle/>
          <a:p>
            <a:r>
              <a:rPr lang="en-US"/>
              <a:t>Get To Know Semantic Kernel</a:t>
            </a:r>
          </a:p>
        </p:txBody>
      </p:sp>
    </p:spTree>
    <p:extLst>
      <p:ext uri="{BB962C8B-B14F-4D97-AF65-F5344CB8AC3E}">
        <p14:creationId xmlns:p14="http://schemas.microsoft.com/office/powerpoint/2010/main" val="33145367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email&#10;&#10;Description automatically generated">
            <a:extLst>
              <a:ext uri="{FF2B5EF4-FFF2-40B4-BE49-F238E27FC236}">
                <a16:creationId xmlns:a16="http://schemas.microsoft.com/office/drawing/2014/main" id="{E8F70C7B-85BB-8C4B-EC76-2BB8AF8C2D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295"/>
          <a:stretch/>
        </p:blipFill>
        <p:spPr>
          <a:xfrm>
            <a:off x="1889760" y="1201066"/>
            <a:ext cx="7563255" cy="5156191"/>
          </a:xfrm>
          <a:prstGeom prst="rect">
            <a:avLst/>
          </a:prstGeom>
        </p:spPr>
      </p:pic>
      <p:pic>
        <p:nvPicPr>
          <p:cNvPr id="4" name="Picture 3" descr="Text&#10;&#10;Description automatically generated">
            <a:extLst>
              <a:ext uri="{FF2B5EF4-FFF2-40B4-BE49-F238E27FC236}">
                <a16:creationId xmlns:a16="http://schemas.microsoft.com/office/drawing/2014/main" id="{73F933C8-0434-32C7-EEC3-61A6F80E1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7421" y="579014"/>
            <a:ext cx="5331967" cy="2999231"/>
          </a:xfrm>
          <a:prstGeom prst="rect">
            <a:avLst/>
          </a:prstGeom>
        </p:spPr>
      </p:pic>
      <p:pic>
        <p:nvPicPr>
          <p:cNvPr id="5" name="Picture 4" descr="Icon&#10;&#10;Description automatically generated">
            <a:extLst>
              <a:ext uri="{FF2B5EF4-FFF2-40B4-BE49-F238E27FC236}">
                <a16:creationId xmlns:a16="http://schemas.microsoft.com/office/drawing/2014/main" id="{CA09C514-D107-E233-9A41-F4E94AAA0863}"/>
              </a:ext>
            </a:extLst>
          </p:cNvPr>
          <p:cNvPicPr>
            <a:picLocks noChangeAspect="1"/>
          </p:cNvPicPr>
          <p:nvPr/>
        </p:nvPicPr>
        <p:blipFill>
          <a:blip r:embed="rId5" cstate="print">
            <a:alphaModFix amt="68000"/>
            <a:extLst>
              <a:ext uri="{28A0092B-C50C-407E-A947-70E740481C1C}">
                <a14:useLocalDpi xmlns:a14="http://schemas.microsoft.com/office/drawing/2010/main" val="0"/>
              </a:ext>
            </a:extLst>
          </a:blip>
          <a:stretch>
            <a:fillRect/>
          </a:stretch>
        </p:blipFill>
        <p:spPr>
          <a:xfrm>
            <a:off x="6620105" y="788449"/>
            <a:ext cx="2580362" cy="2580362"/>
          </a:xfrm>
          <a:prstGeom prst="rect">
            <a:avLst/>
          </a:prstGeom>
        </p:spPr>
      </p:pic>
      <p:grpSp>
        <p:nvGrpSpPr>
          <p:cNvPr id="2" name="Group 1">
            <a:extLst>
              <a:ext uri="{FF2B5EF4-FFF2-40B4-BE49-F238E27FC236}">
                <a16:creationId xmlns:a16="http://schemas.microsoft.com/office/drawing/2014/main" id="{B676F228-7D23-9DF3-4473-E6484ABBAD09}"/>
              </a:ext>
            </a:extLst>
          </p:cNvPr>
          <p:cNvGrpSpPr/>
          <p:nvPr/>
        </p:nvGrpSpPr>
        <p:grpSpPr>
          <a:xfrm>
            <a:off x="607350" y="3781428"/>
            <a:ext cx="10712432" cy="1319152"/>
            <a:chOff x="607350" y="3781428"/>
            <a:chExt cx="10712432" cy="1319152"/>
          </a:xfrm>
        </p:grpSpPr>
        <p:sp>
          <p:nvSpPr>
            <p:cNvPr id="6" name="Rectangle: Rounded Corners 9">
              <a:extLst>
                <a:ext uri="{FF2B5EF4-FFF2-40B4-BE49-F238E27FC236}">
                  <a16:creationId xmlns:a16="http://schemas.microsoft.com/office/drawing/2014/main" id="{40DF3765-50EB-4753-E9B1-D6EB2DBBB9FE}"/>
                </a:ext>
              </a:extLst>
            </p:cNvPr>
            <p:cNvSpPr/>
            <p:nvPr/>
          </p:nvSpPr>
          <p:spPr bwMode="auto">
            <a:xfrm>
              <a:off x="607350" y="3781428"/>
              <a:ext cx="3425807" cy="1319152"/>
            </a:xfrm>
            <a:prstGeom prst="roundRect">
              <a:avLst/>
            </a:prstGeom>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8B8664A6-39A7-D159-6146-A384F38A4579}"/>
                </a:ext>
              </a:extLst>
            </p:cNvPr>
            <p:cNvSpPr txBox="1"/>
            <p:nvPr/>
          </p:nvSpPr>
          <p:spPr>
            <a:xfrm>
              <a:off x="656336" y="4272261"/>
              <a:ext cx="3228975" cy="276999"/>
            </a:xfrm>
            <a:prstGeom prst="rect">
              <a:avLst/>
            </a:prstGeom>
            <a:noFill/>
          </p:spPr>
          <p:txBody>
            <a:bodyPr wrap="square" lIns="0" tIns="0" rIns="0" bIns="0" rtlCol="0" anchor="t">
              <a:spAutoFit/>
            </a:bodyPr>
            <a:lstStyle/>
            <a:p>
              <a:pPr algn="ctr"/>
              <a:r>
                <a:rPr lang="en-US" dirty="0"/>
                <a:t>GitHub Repo (Open Source)</a:t>
              </a:r>
            </a:p>
          </p:txBody>
        </p:sp>
        <p:sp>
          <p:nvSpPr>
            <p:cNvPr id="8" name="Rectangle: Rounded Corners 10">
              <a:extLst>
                <a:ext uri="{FF2B5EF4-FFF2-40B4-BE49-F238E27FC236}">
                  <a16:creationId xmlns:a16="http://schemas.microsoft.com/office/drawing/2014/main" id="{FF92151F-94BA-6CA6-DFA3-A58769667044}"/>
                </a:ext>
              </a:extLst>
            </p:cNvPr>
            <p:cNvSpPr/>
            <p:nvPr/>
          </p:nvSpPr>
          <p:spPr bwMode="auto">
            <a:xfrm>
              <a:off x="4236375" y="3781428"/>
              <a:ext cx="3425807" cy="1319152"/>
            </a:xfrm>
            <a:prstGeom prst="roundRect">
              <a:avLst/>
            </a:prstGeom>
            <a:solidFill>
              <a:schemeClr val="bg2">
                <a:lumMod val="60000"/>
                <a:lumOff val="40000"/>
              </a:schemeClr>
            </a:solidFill>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7749AC61-6011-BDA0-EF36-8490ED832318}"/>
                </a:ext>
              </a:extLst>
            </p:cNvPr>
            <p:cNvSpPr txBox="1"/>
            <p:nvPr/>
          </p:nvSpPr>
          <p:spPr>
            <a:xfrm>
              <a:off x="4252703" y="4272261"/>
              <a:ext cx="3228975" cy="276999"/>
            </a:xfrm>
            <a:prstGeom prst="rect">
              <a:avLst/>
            </a:prstGeom>
            <a:noFill/>
          </p:spPr>
          <p:txBody>
            <a:bodyPr wrap="square" lIns="0" tIns="0" rIns="0" bIns="0" rtlCol="0" anchor="t">
              <a:spAutoFit/>
            </a:bodyPr>
            <a:lstStyle/>
            <a:p>
              <a:pPr algn="ctr"/>
              <a:r>
                <a:rPr lang="en-US" dirty="0"/>
                <a:t>Join the Discord community</a:t>
              </a:r>
            </a:p>
          </p:txBody>
        </p:sp>
        <p:sp>
          <p:nvSpPr>
            <p:cNvPr id="10" name="Rectangle: Rounded Corners 12">
              <a:extLst>
                <a:ext uri="{FF2B5EF4-FFF2-40B4-BE49-F238E27FC236}">
                  <a16:creationId xmlns:a16="http://schemas.microsoft.com/office/drawing/2014/main" id="{148385BF-CBAB-D54C-2CFD-09BF52E27FAF}"/>
                </a:ext>
              </a:extLst>
            </p:cNvPr>
            <p:cNvSpPr/>
            <p:nvPr/>
          </p:nvSpPr>
          <p:spPr bwMode="auto">
            <a:xfrm>
              <a:off x="7893975" y="3781428"/>
              <a:ext cx="3425807" cy="1319152"/>
            </a:xfrm>
            <a:prstGeom prst="roundRect">
              <a:avLst/>
            </a:prstGeom>
            <a:solidFill>
              <a:schemeClr val="accent1">
                <a:lumMod val="75000"/>
              </a:schemeClr>
            </a:solidFill>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306D3A-4A48-023A-14ED-C3A8C5D9A699}"/>
                </a:ext>
              </a:extLst>
            </p:cNvPr>
            <p:cNvSpPr txBox="1"/>
            <p:nvPr/>
          </p:nvSpPr>
          <p:spPr>
            <a:xfrm>
              <a:off x="7959290" y="4272260"/>
              <a:ext cx="3228975" cy="553998"/>
            </a:xfrm>
            <a:prstGeom prst="rect">
              <a:avLst/>
            </a:prstGeom>
            <a:noFill/>
          </p:spPr>
          <p:txBody>
            <a:bodyPr wrap="square" lIns="0" tIns="0" rIns="0" bIns="0" rtlCol="0">
              <a:spAutoFit/>
            </a:bodyPr>
            <a:lstStyle/>
            <a:p>
              <a:pPr algn="ctr"/>
              <a:r>
                <a:rPr lang="en-US" dirty="0"/>
                <a:t>Follow the Blog for the latest news</a:t>
              </a:r>
            </a:p>
          </p:txBody>
        </p:sp>
      </p:grpSp>
    </p:spTree>
    <p:extLst>
      <p:ext uri="{BB962C8B-B14F-4D97-AF65-F5344CB8AC3E}">
        <p14:creationId xmlns:p14="http://schemas.microsoft.com/office/powerpoint/2010/main" val="1831431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5AA4-8AB5-F26E-7242-0C549C410A5F}"/>
              </a:ext>
            </a:extLst>
          </p:cNvPr>
          <p:cNvSpPr>
            <a:spLocks noGrp="1"/>
          </p:cNvSpPr>
          <p:nvPr>
            <p:ph type="title"/>
          </p:nvPr>
        </p:nvSpPr>
        <p:spPr/>
        <p:txBody>
          <a:bodyPr/>
          <a:lstStyle/>
          <a:p>
            <a:r>
              <a:rPr lang="en-US"/>
              <a:t>The growing set of samples are designed for most use cases. </a:t>
            </a:r>
          </a:p>
        </p:txBody>
      </p:sp>
      <p:sp>
        <p:nvSpPr>
          <p:cNvPr id="4" name="TextBox 3">
            <a:extLst>
              <a:ext uri="{FF2B5EF4-FFF2-40B4-BE49-F238E27FC236}">
                <a16:creationId xmlns:a16="http://schemas.microsoft.com/office/drawing/2014/main" id="{059B0FC7-858E-0B56-516E-2BD47960DEA6}"/>
              </a:ext>
            </a:extLst>
          </p:cNvPr>
          <p:cNvSpPr txBox="1"/>
          <p:nvPr/>
        </p:nvSpPr>
        <p:spPr>
          <a:xfrm>
            <a:off x="9923489" y="1798820"/>
            <a:ext cx="65" cy="307777"/>
          </a:xfrm>
          <a:prstGeom prst="rect">
            <a:avLst/>
          </a:prstGeom>
          <a:noFill/>
        </p:spPr>
        <p:txBody>
          <a:bodyPr wrap="none" lIns="0" tIns="0" rIns="0" bIns="0" rtlCol="0">
            <a:spAutoFit/>
          </a:bodyPr>
          <a:lstStyle/>
          <a:p>
            <a:pPr algn="l"/>
            <a:endParaRPr lang="en-US" sz="2000"/>
          </a:p>
        </p:txBody>
      </p:sp>
      <p:grpSp>
        <p:nvGrpSpPr>
          <p:cNvPr id="18" name="Group 17">
            <a:extLst>
              <a:ext uri="{FF2B5EF4-FFF2-40B4-BE49-F238E27FC236}">
                <a16:creationId xmlns:a16="http://schemas.microsoft.com/office/drawing/2014/main" id="{E8BB4967-1453-7E4E-F073-E9AD72ED0DCB}"/>
              </a:ext>
            </a:extLst>
          </p:cNvPr>
          <p:cNvGrpSpPr/>
          <p:nvPr/>
        </p:nvGrpSpPr>
        <p:grpSpPr>
          <a:xfrm>
            <a:off x="536502" y="2471215"/>
            <a:ext cx="2545652" cy="3275459"/>
            <a:chOff x="536502" y="2471215"/>
            <a:chExt cx="2545652" cy="3275459"/>
          </a:xfrm>
        </p:grpSpPr>
        <p:pic>
          <p:nvPicPr>
            <p:cNvPr id="8" name="Picture 7" descr="Graphical user interface, application, Teams&#10;&#10;Description automatically generated">
              <a:extLst>
                <a:ext uri="{FF2B5EF4-FFF2-40B4-BE49-F238E27FC236}">
                  <a16:creationId xmlns:a16="http://schemas.microsoft.com/office/drawing/2014/main" id="{D1EB8B9E-9DF4-0646-A988-20A328D0B5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r="59431" b="29075"/>
            <a:stretch/>
          </p:blipFill>
          <p:spPr>
            <a:xfrm>
              <a:off x="604096" y="3358935"/>
              <a:ext cx="2430996" cy="2387739"/>
            </a:xfrm>
            <a:prstGeom prst="rect">
              <a:avLst/>
            </a:prstGeom>
          </p:spPr>
        </p:pic>
        <p:sp>
          <p:nvSpPr>
            <p:cNvPr id="9" name="Freeform 8">
              <a:extLst>
                <a:ext uri="{FF2B5EF4-FFF2-40B4-BE49-F238E27FC236}">
                  <a16:creationId xmlns:a16="http://schemas.microsoft.com/office/drawing/2014/main" id="{A1DA388E-CE0E-5F5D-BA8C-102D253EF4B6}"/>
                </a:ext>
              </a:extLst>
            </p:cNvPr>
            <p:cNvSpPr/>
            <p:nvPr/>
          </p:nvSpPr>
          <p:spPr bwMode="auto">
            <a:xfrm>
              <a:off x="1809328" y="3358871"/>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6646CB2A-ADCA-302E-946D-C7C18F465714}"/>
                </a:ext>
              </a:extLst>
            </p:cNvPr>
            <p:cNvSpPr txBox="1"/>
            <p:nvPr/>
          </p:nvSpPr>
          <p:spPr>
            <a:xfrm rot="2700000">
              <a:off x="1689428" y="3839044"/>
              <a:ext cx="1647128" cy="153888"/>
            </a:xfrm>
            <a:prstGeom prst="rect">
              <a:avLst/>
            </a:prstGeom>
            <a:noFill/>
          </p:spPr>
          <p:txBody>
            <a:bodyPr wrap="square" lIns="0" tIns="0" rIns="0" bIns="0" rtlCol="0">
              <a:spAutoFit/>
            </a:bodyPr>
            <a:lstStyle/>
            <a:p>
              <a:pPr algn="ctr"/>
              <a:r>
                <a:rPr lang="en-US" sz="1000" b="1" spc="100">
                  <a:solidFill>
                    <a:schemeClr val="bg1"/>
                  </a:solidFill>
                </a:rPr>
                <a:t>THE CHAT SAMPLE</a:t>
              </a:r>
            </a:p>
          </p:txBody>
        </p:sp>
        <p:sp>
          <p:nvSpPr>
            <p:cNvPr id="23" name="TextBox 22">
              <a:extLst>
                <a:ext uri="{FF2B5EF4-FFF2-40B4-BE49-F238E27FC236}">
                  <a16:creationId xmlns:a16="http://schemas.microsoft.com/office/drawing/2014/main" id="{63A1BF77-E1C9-78A0-9EE4-3EF519A9C5F2}"/>
                </a:ext>
              </a:extLst>
            </p:cNvPr>
            <p:cNvSpPr txBox="1"/>
            <p:nvPr/>
          </p:nvSpPr>
          <p:spPr>
            <a:xfrm>
              <a:off x="536502" y="2471215"/>
              <a:ext cx="2545652" cy="461665"/>
            </a:xfrm>
            <a:prstGeom prst="rect">
              <a:avLst/>
            </a:prstGeom>
            <a:noFill/>
          </p:spPr>
          <p:txBody>
            <a:bodyPr wrap="square" lIns="0" tIns="0" rIns="0" bIns="0" rtlCol="0">
              <a:spAutoFit/>
            </a:bodyPr>
            <a:lstStyle/>
            <a:p>
              <a:pPr algn="ctr"/>
              <a:r>
                <a:rPr lang="en-US" sz="1500"/>
                <a:t>Easily add chat-themed AI skills into your app.</a:t>
              </a:r>
            </a:p>
          </p:txBody>
        </p:sp>
      </p:grpSp>
      <p:grpSp>
        <p:nvGrpSpPr>
          <p:cNvPr id="19" name="Group 18">
            <a:extLst>
              <a:ext uri="{FF2B5EF4-FFF2-40B4-BE49-F238E27FC236}">
                <a16:creationId xmlns:a16="http://schemas.microsoft.com/office/drawing/2014/main" id="{384A92F5-AD3A-493D-3F2F-059D2B120565}"/>
              </a:ext>
            </a:extLst>
          </p:cNvPr>
          <p:cNvGrpSpPr/>
          <p:nvPr/>
        </p:nvGrpSpPr>
        <p:grpSpPr>
          <a:xfrm>
            <a:off x="3472340" y="2471215"/>
            <a:ext cx="2450015" cy="3275398"/>
            <a:chOff x="3472340" y="2471215"/>
            <a:chExt cx="2450015" cy="3275398"/>
          </a:xfrm>
        </p:grpSpPr>
        <p:pic>
          <p:nvPicPr>
            <p:cNvPr id="11" name="Picture 10" descr="Graphical user interface, text, application, Word&#10;&#10;Description automatically generated">
              <a:extLst>
                <a:ext uri="{FF2B5EF4-FFF2-40B4-BE49-F238E27FC236}">
                  <a16:creationId xmlns:a16="http://schemas.microsoft.com/office/drawing/2014/main" id="{F23953EF-60E4-4B7C-2D5F-48337F3D29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1564" b="32806"/>
            <a:stretch/>
          </p:blipFill>
          <p:spPr>
            <a:xfrm>
              <a:off x="3472340" y="3358873"/>
              <a:ext cx="2430996" cy="2387740"/>
            </a:xfrm>
            <a:prstGeom prst="rect">
              <a:avLst/>
            </a:prstGeom>
          </p:spPr>
        </p:pic>
        <p:sp>
          <p:nvSpPr>
            <p:cNvPr id="24" name="TextBox 23">
              <a:extLst>
                <a:ext uri="{FF2B5EF4-FFF2-40B4-BE49-F238E27FC236}">
                  <a16:creationId xmlns:a16="http://schemas.microsoft.com/office/drawing/2014/main" id="{262D361E-E000-8022-4E86-FD6BEEDDA0B7}"/>
                </a:ext>
              </a:extLst>
            </p:cNvPr>
            <p:cNvSpPr txBox="1"/>
            <p:nvPr/>
          </p:nvSpPr>
          <p:spPr>
            <a:xfrm>
              <a:off x="3472340" y="2471215"/>
              <a:ext cx="2450015" cy="461665"/>
            </a:xfrm>
            <a:prstGeom prst="rect">
              <a:avLst/>
            </a:prstGeom>
            <a:noFill/>
          </p:spPr>
          <p:txBody>
            <a:bodyPr wrap="square" lIns="0" tIns="0" rIns="0" bIns="0" rtlCol="0">
              <a:spAutoFit/>
            </a:bodyPr>
            <a:lstStyle/>
            <a:p>
              <a:pPr algn="ctr"/>
              <a:r>
                <a:rPr lang="en-US" sz="1500"/>
                <a:t>Chain prompts serially or hierarchically via Planner.</a:t>
              </a:r>
            </a:p>
          </p:txBody>
        </p:sp>
        <p:sp>
          <p:nvSpPr>
            <p:cNvPr id="3" name="Freeform 2">
              <a:extLst>
                <a:ext uri="{FF2B5EF4-FFF2-40B4-BE49-F238E27FC236}">
                  <a16:creationId xmlns:a16="http://schemas.microsoft.com/office/drawing/2014/main" id="{D2D798C8-774F-8534-0A50-247D55B1F2F3}"/>
                </a:ext>
              </a:extLst>
            </p:cNvPr>
            <p:cNvSpPr/>
            <p:nvPr/>
          </p:nvSpPr>
          <p:spPr bwMode="auto">
            <a:xfrm>
              <a:off x="4683991" y="3358871"/>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4D9A64CD-6BC9-915C-187D-D1832B1E895C}"/>
                </a:ext>
              </a:extLst>
            </p:cNvPr>
            <p:cNvSpPr txBox="1"/>
            <p:nvPr/>
          </p:nvSpPr>
          <p:spPr>
            <a:xfrm rot="2700000">
              <a:off x="4564091" y="3839044"/>
              <a:ext cx="1647128" cy="153888"/>
            </a:xfrm>
            <a:prstGeom prst="rect">
              <a:avLst/>
            </a:prstGeom>
            <a:noFill/>
          </p:spPr>
          <p:txBody>
            <a:bodyPr wrap="square" lIns="0" tIns="0" rIns="0" bIns="0" rtlCol="0">
              <a:spAutoFit/>
            </a:bodyPr>
            <a:lstStyle/>
            <a:p>
              <a:pPr algn="ctr"/>
              <a:r>
                <a:rPr lang="en-US" sz="1000" b="1">
                  <a:solidFill>
                    <a:schemeClr val="bg1"/>
                  </a:solidFill>
                </a:rPr>
                <a:t>THE PLANNER SAMPLE</a:t>
              </a:r>
            </a:p>
          </p:txBody>
        </p:sp>
      </p:grpSp>
      <p:grpSp>
        <p:nvGrpSpPr>
          <p:cNvPr id="20" name="Group 19">
            <a:extLst>
              <a:ext uri="{FF2B5EF4-FFF2-40B4-BE49-F238E27FC236}">
                <a16:creationId xmlns:a16="http://schemas.microsoft.com/office/drawing/2014/main" id="{B732953A-6CB8-DE63-5774-A5FF28EA8484}"/>
              </a:ext>
            </a:extLst>
          </p:cNvPr>
          <p:cNvGrpSpPr/>
          <p:nvPr/>
        </p:nvGrpSpPr>
        <p:grpSpPr>
          <a:xfrm>
            <a:off x="6340584" y="2471215"/>
            <a:ext cx="2481794" cy="3280603"/>
            <a:chOff x="6340584" y="2471215"/>
            <a:chExt cx="2481794" cy="3280603"/>
          </a:xfrm>
        </p:grpSpPr>
        <p:pic>
          <p:nvPicPr>
            <p:cNvPr id="15" name="Picture 14" descr="Graphical user interface, application, Teams&#10;&#10;Description automatically generated">
              <a:extLst>
                <a:ext uri="{FF2B5EF4-FFF2-40B4-BE49-F238E27FC236}">
                  <a16:creationId xmlns:a16="http://schemas.microsoft.com/office/drawing/2014/main" id="{71644D62-7652-5B7D-4DE9-35D857880B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632" b="34676"/>
            <a:stretch/>
          </p:blipFill>
          <p:spPr>
            <a:xfrm>
              <a:off x="6340584" y="3358871"/>
              <a:ext cx="2430996" cy="2392947"/>
            </a:xfrm>
            <a:prstGeom prst="rect">
              <a:avLst/>
            </a:prstGeom>
          </p:spPr>
        </p:pic>
        <p:sp>
          <p:nvSpPr>
            <p:cNvPr id="26" name="TextBox 25">
              <a:extLst>
                <a:ext uri="{FF2B5EF4-FFF2-40B4-BE49-F238E27FC236}">
                  <a16:creationId xmlns:a16="http://schemas.microsoft.com/office/drawing/2014/main" id="{AFFFE8EB-1ECC-ADDC-A0D4-EC8CB1A70DFA}"/>
                </a:ext>
              </a:extLst>
            </p:cNvPr>
            <p:cNvSpPr txBox="1"/>
            <p:nvPr/>
          </p:nvSpPr>
          <p:spPr>
            <a:xfrm>
              <a:off x="6372363" y="2471215"/>
              <a:ext cx="2450015" cy="461665"/>
            </a:xfrm>
            <a:prstGeom prst="rect">
              <a:avLst/>
            </a:prstGeom>
            <a:noFill/>
          </p:spPr>
          <p:txBody>
            <a:bodyPr wrap="square" lIns="0" tIns="0" rIns="0" bIns="0" rtlCol="0">
              <a:spAutoFit/>
            </a:bodyPr>
            <a:lstStyle/>
            <a:p>
              <a:pPr algn="ctr"/>
              <a:r>
                <a:rPr lang="en-US" sz="1500"/>
                <a:t>Query MS Graph information with your favorite prompts.</a:t>
              </a:r>
            </a:p>
          </p:txBody>
        </p:sp>
        <p:sp>
          <p:nvSpPr>
            <p:cNvPr id="7" name="Freeform 6">
              <a:extLst>
                <a:ext uri="{FF2B5EF4-FFF2-40B4-BE49-F238E27FC236}">
                  <a16:creationId xmlns:a16="http://schemas.microsoft.com/office/drawing/2014/main" id="{38CE3D49-3D7B-EFBE-1FE4-FC357769783D}"/>
                </a:ext>
              </a:extLst>
            </p:cNvPr>
            <p:cNvSpPr/>
            <p:nvPr/>
          </p:nvSpPr>
          <p:spPr bwMode="auto">
            <a:xfrm>
              <a:off x="7553311" y="3358872"/>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AC45DB16-2C27-C622-F69C-67BF3F6322EF}"/>
                </a:ext>
              </a:extLst>
            </p:cNvPr>
            <p:cNvSpPr txBox="1"/>
            <p:nvPr/>
          </p:nvSpPr>
          <p:spPr>
            <a:xfrm rot="2700000">
              <a:off x="7433411" y="3839045"/>
              <a:ext cx="1647128" cy="153888"/>
            </a:xfrm>
            <a:prstGeom prst="rect">
              <a:avLst/>
            </a:prstGeom>
            <a:noFill/>
          </p:spPr>
          <p:txBody>
            <a:bodyPr wrap="square" lIns="0" tIns="0" rIns="0" bIns="0" rtlCol="0">
              <a:spAutoFit/>
            </a:bodyPr>
            <a:lstStyle/>
            <a:p>
              <a:pPr algn="ctr"/>
              <a:r>
                <a:rPr lang="en-US" sz="1000" b="1" spc="-100">
                  <a:solidFill>
                    <a:schemeClr val="bg1"/>
                  </a:solidFill>
                </a:rPr>
                <a:t>THE MS GRAPH SAMPLE</a:t>
              </a:r>
            </a:p>
          </p:txBody>
        </p:sp>
      </p:grpSp>
      <p:grpSp>
        <p:nvGrpSpPr>
          <p:cNvPr id="21" name="Group 20">
            <a:extLst>
              <a:ext uri="{FF2B5EF4-FFF2-40B4-BE49-F238E27FC236}">
                <a16:creationId xmlns:a16="http://schemas.microsoft.com/office/drawing/2014/main" id="{BC8E293A-E069-6DAF-5D19-179EEB32D591}"/>
              </a:ext>
            </a:extLst>
          </p:cNvPr>
          <p:cNvGrpSpPr/>
          <p:nvPr/>
        </p:nvGrpSpPr>
        <p:grpSpPr>
          <a:xfrm>
            <a:off x="9208534" y="2471215"/>
            <a:ext cx="2454044" cy="3274630"/>
            <a:chOff x="9208534" y="2471215"/>
            <a:chExt cx="2454044" cy="3274630"/>
          </a:xfrm>
        </p:grpSpPr>
        <p:pic>
          <p:nvPicPr>
            <p:cNvPr id="12" name="Picture 11">
              <a:extLst>
                <a:ext uri="{FF2B5EF4-FFF2-40B4-BE49-F238E27FC236}">
                  <a16:creationId xmlns:a16="http://schemas.microsoft.com/office/drawing/2014/main" id="{D6F44837-1084-8C14-4233-10037A12B5A9}"/>
                </a:ext>
              </a:extLst>
            </p:cNvPr>
            <p:cNvPicPr>
              <a:picLocks noChangeAspect="1"/>
            </p:cNvPicPr>
            <p:nvPr/>
          </p:nvPicPr>
          <p:blipFill rotWithShape="1">
            <a:blip r:embed="rId7">
              <a:alphaModFix/>
            </a:blip>
            <a:srcRect r="59356" b="28923"/>
            <a:stretch/>
          </p:blipFill>
          <p:spPr>
            <a:xfrm>
              <a:off x="9231582" y="3358871"/>
              <a:ext cx="2430996" cy="2386974"/>
            </a:xfrm>
            <a:prstGeom prst="rect">
              <a:avLst/>
            </a:prstGeom>
            <a:effectLst>
              <a:outerShdw blurRad="50800" dist="50800" dir="5400000" sx="99000" sy="99000" algn="ctr" rotWithShape="0">
                <a:srgbClr val="000000">
                  <a:alpha val="0"/>
                </a:srgbClr>
              </a:outerShdw>
            </a:effectLst>
          </p:spPr>
        </p:pic>
        <p:sp>
          <p:nvSpPr>
            <p:cNvPr id="13" name="Freeform 12">
              <a:extLst>
                <a:ext uri="{FF2B5EF4-FFF2-40B4-BE49-F238E27FC236}">
                  <a16:creationId xmlns:a16="http://schemas.microsoft.com/office/drawing/2014/main" id="{CD853B9E-BC1F-0614-767F-5ED39071AC85}"/>
                </a:ext>
              </a:extLst>
            </p:cNvPr>
            <p:cNvSpPr/>
            <p:nvPr/>
          </p:nvSpPr>
          <p:spPr bwMode="auto">
            <a:xfrm>
              <a:off x="10406131" y="3358871"/>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55187B0E-61F2-EDED-AF26-90D23EE8979E}"/>
                </a:ext>
              </a:extLst>
            </p:cNvPr>
            <p:cNvSpPr txBox="1"/>
            <p:nvPr/>
          </p:nvSpPr>
          <p:spPr>
            <a:xfrm rot="2700000">
              <a:off x="10301221" y="3839044"/>
              <a:ext cx="1647128" cy="153888"/>
            </a:xfrm>
            <a:prstGeom prst="rect">
              <a:avLst/>
            </a:prstGeom>
            <a:noFill/>
          </p:spPr>
          <p:txBody>
            <a:bodyPr wrap="square" lIns="0" tIns="0" rIns="0" bIns="0" rtlCol="0">
              <a:spAutoFit/>
            </a:bodyPr>
            <a:lstStyle/>
            <a:p>
              <a:pPr algn="ctr"/>
              <a:r>
                <a:rPr lang="en-US" sz="1000" b="1" spc="-100">
                  <a:solidFill>
                    <a:schemeClr val="bg1"/>
                  </a:solidFill>
                </a:rPr>
                <a:t>THE EMBEDDING SAMPLE</a:t>
              </a:r>
            </a:p>
          </p:txBody>
        </p:sp>
        <p:sp>
          <p:nvSpPr>
            <p:cNvPr id="17" name="TextBox 16">
              <a:extLst>
                <a:ext uri="{FF2B5EF4-FFF2-40B4-BE49-F238E27FC236}">
                  <a16:creationId xmlns:a16="http://schemas.microsoft.com/office/drawing/2014/main" id="{8677D31C-F796-99DF-163A-722B7690B870}"/>
                </a:ext>
              </a:extLst>
            </p:cNvPr>
            <p:cNvSpPr txBox="1"/>
            <p:nvPr/>
          </p:nvSpPr>
          <p:spPr>
            <a:xfrm>
              <a:off x="9208534" y="2471215"/>
              <a:ext cx="2450015" cy="461665"/>
            </a:xfrm>
            <a:prstGeom prst="rect">
              <a:avLst/>
            </a:prstGeom>
            <a:noFill/>
          </p:spPr>
          <p:txBody>
            <a:bodyPr wrap="square" lIns="0" tIns="0" rIns="0" bIns="0" rtlCol="0">
              <a:spAutoFit/>
            </a:bodyPr>
            <a:lstStyle/>
            <a:p>
              <a:pPr algn="ctr"/>
              <a:r>
                <a:rPr lang="en-US" sz="1500"/>
                <a:t>Chat with your repo of choice using embeddings.</a:t>
              </a:r>
            </a:p>
          </p:txBody>
        </p:sp>
      </p:grpSp>
    </p:spTree>
    <p:custDataLst>
      <p:tags r:id="rId1"/>
    </p:custDataLst>
    <p:extLst>
      <p:ext uri="{BB962C8B-B14F-4D97-AF65-F5344CB8AC3E}">
        <p14:creationId xmlns:p14="http://schemas.microsoft.com/office/powerpoint/2010/main" val="974966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anim calcmode="lin" valueType="num">
                                      <p:cBhvr>
                                        <p:cTn id="15" dur="500" fill="hold"/>
                                        <p:tgtEl>
                                          <p:spTgt spid="19"/>
                                        </p:tgtEl>
                                        <p:attrNameLst>
                                          <p:attrName>ppt_x</p:attrName>
                                        </p:attrNameLst>
                                      </p:cBhvr>
                                      <p:tavLst>
                                        <p:tav tm="0">
                                          <p:val>
                                            <p:strVal val="#ppt_x"/>
                                          </p:val>
                                        </p:tav>
                                        <p:tav tm="100000">
                                          <p:val>
                                            <p:strVal val="#ppt_x"/>
                                          </p:val>
                                        </p:tav>
                                      </p:tavLst>
                                    </p:anim>
                                    <p:anim calcmode="lin" valueType="num">
                                      <p:cBhvr>
                                        <p:cTn id="1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anim calcmode="lin" valueType="num">
                                      <p:cBhvr>
                                        <p:cTn id="22" dur="500" fill="hold"/>
                                        <p:tgtEl>
                                          <p:spTgt spid="20"/>
                                        </p:tgtEl>
                                        <p:attrNameLst>
                                          <p:attrName>ppt_x</p:attrName>
                                        </p:attrNameLst>
                                      </p:cBhvr>
                                      <p:tavLst>
                                        <p:tav tm="0">
                                          <p:val>
                                            <p:strVal val="#ppt_x"/>
                                          </p:val>
                                        </p:tav>
                                        <p:tav tm="100000">
                                          <p:val>
                                            <p:strVal val="#ppt_x"/>
                                          </p:val>
                                        </p:tav>
                                      </p:tavLst>
                                    </p:anim>
                                    <p:anim calcmode="lin" valueType="num">
                                      <p:cBhvr>
                                        <p:cTn id="23"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anim calcmode="lin" valueType="num">
                                      <p:cBhvr>
                                        <p:cTn id="29" dur="500" fill="hold"/>
                                        <p:tgtEl>
                                          <p:spTgt spid="21"/>
                                        </p:tgtEl>
                                        <p:attrNameLst>
                                          <p:attrName>ppt_x</p:attrName>
                                        </p:attrNameLst>
                                      </p:cBhvr>
                                      <p:tavLst>
                                        <p:tav tm="0">
                                          <p:val>
                                            <p:strVal val="#ppt_x"/>
                                          </p:val>
                                        </p:tav>
                                        <p:tav tm="100000">
                                          <p:val>
                                            <p:strVal val="#ppt_x"/>
                                          </p:val>
                                        </p:tav>
                                      </p:tavLst>
                                    </p:anim>
                                    <p:anim calcmode="lin" valueType="num">
                                      <p:cBhvr>
                                        <p:cTn id="3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6315E-7DD9-4B41-FBCC-523987C4BD7B}"/>
              </a:ext>
            </a:extLst>
          </p:cNvPr>
          <p:cNvSpPr>
            <a:spLocks noGrp="1"/>
          </p:cNvSpPr>
          <p:nvPr>
            <p:ph type="title"/>
          </p:nvPr>
        </p:nvSpPr>
        <p:spPr/>
        <p:txBody>
          <a:bodyPr/>
          <a:lstStyle/>
          <a:p>
            <a:r>
              <a:rPr lang="en-US" dirty="0"/>
              <a:t>Demo Video Links</a:t>
            </a:r>
          </a:p>
        </p:txBody>
      </p:sp>
      <p:grpSp>
        <p:nvGrpSpPr>
          <p:cNvPr id="4" name="Group 3">
            <a:extLst>
              <a:ext uri="{FF2B5EF4-FFF2-40B4-BE49-F238E27FC236}">
                <a16:creationId xmlns:a16="http://schemas.microsoft.com/office/drawing/2014/main" id="{6EEF1691-A71E-CE66-5EEE-CF0EA5AF3138}"/>
              </a:ext>
            </a:extLst>
          </p:cNvPr>
          <p:cNvGrpSpPr/>
          <p:nvPr/>
        </p:nvGrpSpPr>
        <p:grpSpPr>
          <a:xfrm>
            <a:off x="536502" y="2471215"/>
            <a:ext cx="2545652" cy="3275459"/>
            <a:chOff x="536502" y="2471215"/>
            <a:chExt cx="2545652" cy="3275459"/>
          </a:xfrm>
        </p:grpSpPr>
        <p:pic>
          <p:nvPicPr>
            <p:cNvPr id="5" name="Picture 4" descr="Graphical user interface, application, Teams&#10;&#10;Description automatically generated">
              <a:extLst>
                <a:ext uri="{FF2B5EF4-FFF2-40B4-BE49-F238E27FC236}">
                  <a16:creationId xmlns:a16="http://schemas.microsoft.com/office/drawing/2014/main" id="{A2DD4553-BEDB-F8FB-E5C6-BF914393AE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r="59431" b="29075"/>
            <a:stretch/>
          </p:blipFill>
          <p:spPr>
            <a:xfrm>
              <a:off x="604096" y="3358935"/>
              <a:ext cx="2430996" cy="2387739"/>
            </a:xfrm>
            <a:prstGeom prst="rect">
              <a:avLst/>
            </a:prstGeom>
          </p:spPr>
        </p:pic>
        <p:sp>
          <p:nvSpPr>
            <p:cNvPr id="6" name="Freeform 8">
              <a:extLst>
                <a:ext uri="{FF2B5EF4-FFF2-40B4-BE49-F238E27FC236}">
                  <a16:creationId xmlns:a16="http://schemas.microsoft.com/office/drawing/2014/main" id="{43F90439-F00D-4BF5-57C1-E8C79124BC0D}"/>
                </a:ext>
              </a:extLst>
            </p:cNvPr>
            <p:cNvSpPr/>
            <p:nvPr/>
          </p:nvSpPr>
          <p:spPr bwMode="auto">
            <a:xfrm>
              <a:off x="1809328" y="3358871"/>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6495413B-978F-9B8F-0F93-27133013F268}"/>
                </a:ext>
              </a:extLst>
            </p:cNvPr>
            <p:cNvSpPr txBox="1"/>
            <p:nvPr/>
          </p:nvSpPr>
          <p:spPr>
            <a:xfrm rot="2700000">
              <a:off x="1689428" y="3839044"/>
              <a:ext cx="1647128" cy="153888"/>
            </a:xfrm>
            <a:prstGeom prst="rect">
              <a:avLst/>
            </a:prstGeom>
            <a:noFill/>
          </p:spPr>
          <p:txBody>
            <a:bodyPr wrap="square" lIns="0" tIns="0" rIns="0" bIns="0" rtlCol="0">
              <a:spAutoFit/>
            </a:bodyPr>
            <a:lstStyle/>
            <a:p>
              <a:pPr algn="ctr"/>
              <a:r>
                <a:rPr lang="en-US" sz="1000" b="1" spc="100">
                  <a:solidFill>
                    <a:schemeClr val="bg1"/>
                  </a:solidFill>
                </a:rPr>
                <a:t>THE CHAT SAMPLE</a:t>
              </a:r>
            </a:p>
          </p:txBody>
        </p:sp>
        <p:sp>
          <p:nvSpPr>
            <p:cNvPr id="8" name="TextBox 7">
              <a:extLst>
                <a:ext uri="{FF2B5EF4-FFF2-40B4-BE49-F238E27FC236}">
                  <a16:creationId xmlns:a16="http://schemas.microsoft.com/office/drawing/2014/main" id="{BE3836E9-CB0F-E257-D1E5-67868F5178DE}"/>
                </a:ext>
              </a:extLst>
            </p:cNvPr>
            <p:cNvSpPr txBox="1"/>
            <p:nvPr/>
          </p:nvSpPr>
          <p:spPr>
            <a:xfrm>
              <a:off x="536502" y="2471215"/>
              <a:ext cx="2545652" cy="461665"/>
            </a:xfrm>
            <a:prstGeom prst="rect">
              <a:avLst/>
            </a:prstGeom>
            <a:noFill/>
          </p:spPr>
          <p:txBody>
            <a:bodyPr wrap="square" lIns="0" tIns="0" rIns="0" bIns="0" rtlCol="0">
              <a:spAutoFit/>
            </a:bodyPr>
            <a:lstStyle/>
            <a:p>
              <a:pPr algn="ctr"/>
              <a:r>
                <a:rPr lang="en-US" sz="1500"/>
                <a:t>Easily add chat-themed AI skills into your app.</a:t>
              </a:r>
            </a:p>
          </p:txBody>
        </p:sp>
      </p:grpSp>
      <p:grpSp>
        <p:nvGrpSpPr>
          <p:cNvPr id="9" name="Group 8">
            <a:extLst>
              <a:ext uri="{FF2B5EF4-FFF2-40B4-BE49-F238E27FC236}">
                <a16:creationId xmlns:a16="http://schemas.microsoft.com/office/drawing/2014/main" id="{AB30D9A9-420C-94C3-EA8F-D822543FFEB2}"/>
              </a:ext>
            </a:extLst>
          </p:cNvPr>
          <p:cNvGrpSpPr/>
          <p:nvPr/>
        </p:nvGrpSpPr>
        <p:grpSpPr>
          <a:xfrm>
            <a:off x="3472340" y="2471215"/>
            <a:ext cx="2450015" cy="3275398"/>
            <a:chOff x="3472340" y="2471215"/>
            <a:chExt cx="2450015" cy="3275398"/>
          </a:xfrm>
        </p:grpSpPr>
        <p:pic>
          <p:nvPicPr>
            <p:cNvPr id="10" name="Picture 9" descr="Graphical user interface, text, application, Word&#10;&#10;Description automatically generated">
              <a:extLst>
                <a:ext uri="{FF2B5EF4-FFF2-40B4-BE49-F238E27FC236}">
                  <a16:creationId xmlns:a16="http://schemas.microsoft.com/office/drawing/2014/main" id="{5A130744-B469-CDC2-EBE0-2B2A387656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1564" b="32806"/>
            <a:stretch/>
          </p:blipFill>
          <p:spPr>
            <a:xfrm>
              <a:off x="3472340" y="3358873"/>
              <a:ext cx="2430996" cy="2387740"/>
            </a:xfrm>
            <a:prstGeom prst="rect">
              <a:avLst/>
            </a:prstGeom>
          </p:spPr>
        </p:pic>
        <p:sp>
          <p:nvSpPr>
            <p:cNvPr id="11" name="TextBox 10">
              <a:extLst>
                <a:ext uri="{FF2B5EF4-FFF2-40B4-BE49-F238E27FC236}">
                  <a16:creationId xmlns:a16="http://schemas.microsoft.com/office/drawing/2014/main" id="{E087D5A5-8019-56D8-B3EC-F1A00049EC4F}"/>
                </a:ext>
              </a:extLst>
            </p:cNvPr>
            <p:cNvSpPr txBox="1"/>
            <p:nvPr/>
          </p:nvSpPr>
          <p:spPr>
            <a:xfrm>
              <a:off x="3472340" y="2471215"/>
              <a:ext cx="2450015" cy="461665"/>
            </a:xfrm>
            <a:prstGeom prst="rect">
              <a:avLst/>
            </a:prstGeom>
            <a:noFill/>
          </p:spPr>
          <p:txBody>
            <a:bodyPr wrap="square" lIns="0" tIns="0" rIns="0" bIns="0" rtlCol="0">
              <a:spAutoFit/>
            </a:bodyPr>
            <a:lstStyle/>
            <a:p>
              <a:pPr algn="ctr"/>
              <a:r>
                <a:rPr lang="en-US" sz="1500"/>
                <a:t>Chain prompts serially or hierarchically via Planner.</a:t>
              </a:r>
            </a:p>
          </p:txBody>
        </p:sp>
        <p:sp>
          <p:nvSpPr>
            <p:cNvPr id="12" name="Freeform 2">
              <a:extLst>
                <a:ext uri="{FF2B5EF4-FFF2-40B4-BE49-F238E27FC236}">
                  <a16:creationId xmlns:a16="http://schemas.microsoft.com/office/drawing/2014/main" id="{0DE8D7CA-D13B-5840-B863-AA71EB839049}"/>
                </a:ext>
              </a:extLst>
            </p:cNvPr>
            <p:cNvSpPr/>
            <p:nvPr/>
          </p:nvSpPr>
          <p:spPr bwMode="auto">
            <a:xfrm>
              <a:off x="4683991" y="3358871"/>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F6177711-B472-1B5B-B783-FA6DB072C82B}"/>
                </a:ext>
              </a:extLst>
            </p:cNvPr>
            <p:cNvSpPr txBox="1"/>
            <p:nvPr/>
          </p:nvSpPr>
          <p:spPr>
            <a:xfrm rot="2700000">
              <a:off x="4564091" y="3839044"/>
              <a:ext cx="1647128" cy="153888"/>
            </a:xfrm>
            <a:prstGeom prst="rect">
              <a:avLst/>
            </a:prstGeom>
            <a:noFill/>
          </p:spPr>
          <p:txBody>
            <a:bodyPr wrap="square" lIns="0" tIns="0" rIns="0" bIns="0" rtlCol="0">
              <a:spAutoFit/>
            </a:bodyPr>
            <a:lstStyle/>
            <a:p>
              <a:pPr algn="ctr"/>
              <a:r>
                <a:rPr lang="en-US" sz="1000" b="1">
                  <a:solidFill>
                    <a:schemeClr val="bg1"/>
                  </a:solidFill>
                </a:rPr>
                <a:t>THE PLANNER SAMPLE</a:t>
              </a:r>
            </a:p>
          </p:txBody>
        </p:sp>
      </p:grpSp>
      <p:grpSp>
        <p:nvGrpSpPr>
          <p:cNvPr id="14" name="Group 13">
            <a:extLst>
              <a:ext uri="{FF2B5EF4-FFF2-40B4-BE49-F238E27FC236}">
                <a16:creationId xmlns:a16="http://schemas.microsoft.com/office/drawing/2014/main" id="{82F80489-E80E-9AD7-44A0-B3594AC2F0E8}"/>
              </a:ext>
            </a:extLst>
          </p:cNvPr>
          <p:cNvGrpSpPr/>
          <p:nvPr/>
        </p:nvGrpSpPr>
        <p:grpSpPr>
          <a:xfrm>
            <a:off x="6340584" y="2471215"/>
            <a:ext cx="2481794" cy="3280603"/>
            <a:chOff x="6340584" y="2471215"/>
            <a:chExt cx="2481794" cy="3280603"/>
          </a:xfrm>
        </p:grpSpPr>
        <p:pic>
          <p:nvPicPr>
            <p:cNvPr id="15" name="Picture 14" descr="Graphical user interface, application, Teams&#10;&#10;Description automatically generated">
              <a:extLst>
                <a:ext uri="{FF2B5EF4-FFF2-40B4-BE49-F238E27FC236}">
                  <a16:creationId xmlns:a16="http://schemas.microsoft.com/office/drawing/2014/main" id="{05359C3C-7F83-7A3B-A47E-43904CDFD07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2632" b="34676"/>
            <a:stretch/>
          </p:blipFill>
          <p:spPr>
            <a:xfrm>
              <a:off x="6340584" y="3358871"/>
              <a:ext cx="2430996" cy="2392947"/>
            </a:xfrm>
            <a:prstGeom prst="rect">
              <a:avLst/>
            </a:prstGeom>
          </p:spPr>
        </p:pic>
        <p:sp>
          <p:nvSpPr>
            <p:cNvPr id="16" name="TextBox 15">
              <a:extLst>
                <a:ext uri="{FF2B5EF4-FFF2-40B4-BE49-F238E27FC236}">
                  <a16:creationId xmlns:a16="http://schemas.microsoft.com/office/drawing/2014/main" id="{93DE467E-F4AF-6789-0BE2-533787FD4960}"/>
                </a:ext>
              </a:extLst>
            </p:cNvPr>
            <p:cNvSpPr txBox="1"/>
            <p:nvPr/>
          </p:nvSpPr>
          <p:spPr>
            <a:xfrm>
              <a:off x="6372363" y="2471215"/>
              <a:ext cx="2450015" cy="461665"/>
            </a:xfrm>
            <a:prstGeom prst="rect">
              <a:avLst/>
            </a:prstGeom>
            <a:noFill/>
          </p:spPr>
          <p:txBody>
            <a:bodyPr wrap="square" lIns="0" tIns="0" rIns="0" bIns="0" rtlCol="0">
              <a:spAutoFit/>
            </a:bodyPr>
            <a:lstStyle/>
            <a:p>
              <a:pPr algn="ctr"/>
              <a:r>
                <a:rPr lang="en-US" sz="1500"/>
                <a:t>Query MS Graph information with your favorite prompts.</a:t>
              </a:r>
            </a:p>
          </p:txBody>
        </p:sp>
        <p:sp>
          <p:nvSpPr>
            <p:cNvPr id="17" name="Freeform 6">
              <a:extLst>
                <a:ext uri="{FF2B5EF4-FFF2-40B4-BE49-F238E27FC236}">
                  <a16:creationId xmlns:a16="http://schemas.microsoft.com/office/drawing/2014/main" id="{8F88C0A4-54ED-3D88-0697-A66807343DCB}"/>
                </a:ext>
              </a:extLst>
            </p:cNvPr>
            <p:cNvSpPr/>
            <p:nvPr/>
          </p:nvSpPr>
          <p:spPr bwMode="auto">
            <a:xfrm>
              <a:off x="7553311" y="3358872"/>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7C4B7FE-2BF4-233C-8097-27AEB209AE8B}"/>
                </a:ext>
              </a:extLst>
            </p:cNvPr>
            <p:cNvSpPr txBox="1"/>
            <p:nvPr/>
          </p:nvSpPr>
          <p:spPr>
            <a:xfrm rot="2700000">
              <a:off x="7433411" y="3839045"/>
              <a:ext cx="1647128" cy="153888"/>
            </a:xfrm>
            <a:prstGeom prst="rect">
              <a:avLst/>
            </a:prstGeom>
            <a:noFill/>
          </p:spPr>
          <p:txBody>
            <a:bodyPr wrap="square" lIns="0" tIns="0" rIns="0" bIns="0" rtlCol="0">
              <a:spAutoFit/>
            </a:bodyPr>
            <a:lstStyle/>
            <a:p>
              <a:pPr algn="ctr"/>
              <a:r>
                <a:rPr lang="en-US" sz="1000" b="1" spc="-100">
                  <a:solidFill>
                    <a:schemeClr val="bg1"/>
                  </a:solidFill>
                </a:rPr>
                <a:t>THE MS GRAPH SAMPLE</a:t>
              </a:r>
            </a:p>
          </p:txBody>
        </p:sp>
      </p:grpSp>
      <p:grpSp>
        <p:nvGrpSpPr>
          <p:cNvPr id="19" name="Group 18">
            <a:extLst>
              <a:ext uri="{FF2B5EF4-FFF2-40B4-BE49-F238E27FC236}">
                <a16:creationId xmlns:a16="http://schemas.microsoft.com/office/drawing/2014/main" id="{314B9357-E348-C101-4BCD-297C3EB6B994}"/>
              </a:ext>
            </a:extLst>
          </p:cNvPr>
          <p:cNvGrpSpPr/>
          <p:nvPr/>
        </p:nvGrpSpPr>
        <p:grpSpPr>
          <a:xfrm>
            <a:off x="9208534" y="2471215"/>
            <a:ext cx="2454044" cy="3274630"/>
            <a:chOff x="9208534" y="2471215"/>
            <a:chExt cx="2454044" cy="3274630"/>
          </a:xfrm>
        </p:grpSpPr>
        <p:pic>
          <p:nvPicPr>
            <p:cNvPr id="20" name="Picture 19">
              <a:extLst>
                <a:ext uri="{FF2B5EF4-FFF2-40B4-BE49-F238E27FC236}">
                  <a16:creationId xmlns:a16="http://schemas.microsoft.com/office/drawing/2014/main" id="{C7218012-6EC5-2C1C-E56D-BFF7D5144735}"/>
                </a:ext>
              </a:extLst>
            </p:cNvPr>
            <p:cNvPicPr>
              <a:picLocks noChangeAspect="1"/>
            </p:cNvPicPr>
            <p:nvPr/>
          </p:nvPicPr>
          <p:blipFill rotWithShape="1">
            <a:blip r:embed="rId6">
              <a:alphaModFix/>
            </a:blip>
            <a:srcRect r="59356" b="28923"/>
            <a:stretch/>
          </p:blipFill>
          <p:spPr>
            <a:xfrm>
              <a:off x="9231582" y="3358871"/>
              <a:ext cx="2430996" cy="2386974"/>
            </a:xfrm>
            <a:prstGeom prst="rect">
              <a:avLst/>
            </a:prstGeom>
            <a:effectLst>
              <a:outerShdw blurRad="50800" dist="50800" dir="5400000" sx="99000" sy="99000" algn="ctr" rotWithShape="0">
                <a:srgbClr val="000000">
                  <a:alpha val="0"/>
                </a:srgbClr>
              </a:outerShdw>
            </a:effectLst>
          </p:spPr>
        </p:pic>
        <p:sp>
          <p:nvSpPr>
            <p:cNvPr id="21" name="Freeform 12">
              <a:extLst>
                <a:ext uri="{FF2B5EF4-FFF2-40B4-BE49-F238E27FC236}">
                  <a16:creationId xmlns:a16="http://schemas.microsoft.com/office/drawing/2014/main" id="{EFEE8E79-9F91-ED4A-47B3-67295A3EA4B6}"/>
                </a:ext>
              </a:extLst>
            </p:cNvPr>
            <p:cNvSpPr/>
            <p:nvPr/>
          </p:nvSpPr>
          <p:spPr bwMode="auto">
            <a:xfrm>
              <a:off x="10406131" y="3358871"/>
              <a:ext cx="1225764" cy="1225762"/>
            </a:xfrm>
            <a:custGeom>
              <a:avLst/>
              <a:gdLst>
                <a:gd name="connsiteX0" fmla="*/ 139485 w 511444"/>
                <a:gd name="connsiteY0" fmla="*/ 0 h 511444"/>
                <a:gd name="connsiteX1" fmla="*/ 0 w 511444"/>
                <a:gd name="connsiteY1" fmla="*/ 0 h 511444"/>
                <a:gd name="connsiteX2" fmla="*/ 511444 w 511444"/>
                <a:gd name="connsiteY2" fmla="*/ 511444 h 511444"/>
                <a:gd name="connsiteX3" fmla="*/ 511444 w 511444"/>
                <a:gd name="connsiteY3" fmla="*/ 382291 h 511444"/>
                <a:gd name="connsiteX4" fmla="*/ 139485 w 511444"/>
                <a:gd name="connsiteY4" fmla="*/ 0 h 5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44" h="511444">
                  <a:moveTo>
                    <a:pt x="139485" y="0"/>
                  </a:moveTo>
                  <a:lnTo>
                    <a:pt x="0" y="0"/>
                  </a:lnTo>
                  <a:lnTo>
                    <a:pt x="511444" y="511444"/>
                  </a:lnTo>
                  <a:lnTo>
                    <a:pt x="511444" y="382291"/>
                  </a:lnTo>
                  <a:lnTo>
                    <a:pt x="139485" y="0"/>
                  </a:lnTo>
                  <a:close/>
                </a:path>
              </a:pathLst>
            </a:custGeom>
            <a:solidFill>
              <a:schemeClr val="bg2">
                <a:lumMod val="20000"/>
                <a:lumOff val="80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D7D44880-4718-F238-DF08-47369F9BEDB9}"/>
                </a:ext>
              </a:extLst>
            </p:cNvPr>
            <p:cNvSpPr txBox="1"/>
            <p:nvPr/>
          </p:nvSpPr>
          <p:spPr>
            <a:xfrm rot="2700000">
              <a:off x="10301221" y="3839044"/>
              <a:ext cx="1647128" cy="153888"/>
            </a:xfrm>
            <a:prstGeom prst="rect">
              <a:avLst/>
            </a:prstGeom>
            <a:noFill/>
          </p:spPr>
          <p:txBody>
            <a:bodyPr wrap="square" lIns="0" tIns="0" rIns="0" bIns="0" rtlCol="0">
              <a:spAutoFit/>
            </a:bodyPr>
            <a:lstStyle/>
            <a:p>
              <a:pPr algn="ctr"/>
              <a:r>
                <a:rPr lang="en-US" sz="1000" b="1" spc="-100">
                  <a:solidFill>
                    <a:schemeClr val="bg1"/>
                  </a:solidFill>
                </a:rPr>
                <a:t>THE EMBEDDING SAMPLE</a:t>
              </a:r>
            </a:p>
          </p:txBody>
        </p:sp>
        <p:sp>
          <p:nvSpPr>
            <p:cNvPr id="23" name="TextBox 22">
              <a:extLst>
                <a:ext uri="{FF2B5EF4-FFF2-40B4-BE49-F238E27FC236}">
                  <a16:creationId xmlns:a16="http://schemas.microsoft.com/office/drawing/2014/main" id="{F1847167-AB9C-AFE7-D1DB-B7AF299B08BC}"/>
                </a:ext>
              </a:extLst>
            </p:cNvPr>
            <p:cNvSpPr txBox="1"/>
            <p:nvPr/>
          </p:nvSpPr>
          <p:spPr>
            <a:xfrm>
              <a:off x="9208534" y="2471215"/>
              <a:ext cx="2450015" cy="461665"/>
            </a:xfrm>
            <a:prstGeom prst="rect">
              <a:avLst/>
            </a:prstGeom>
            <a:noFill/>
          </p:spPr>
          <p:txBody>
            <a:bodyPr wrap="square" lIns="0" tIns="0" rIns="0" bIns="0" rtlCol="0">
              <a:spAutoFit/>
            </a:bodyPr>
            <a:lstStyle/>
            <a:p>
              <a:pPr algn="ctr"/>
              <a:r>
                <a:rPr lang="en-US" sz="1500"/>
                <a:t>Chat with your repo of choice using embeddings.</a:t>
              </a:r>
            </a:p>
          </p:txBody>
        </p:sp>
      </p:grpSp>
      <p:sp>
        <p:nvSpPr>
          <p:cNvPr id="27" name="TextBox 26">
            <a:extLst>
              <a:ext uri="{FF2B5EF4-FFF2-40B4-BE49-F238E27FC236}">
                <a16:creationId xmlns:a16="http://schemas.microsoft.com/office/drawing/2014/main" id="{E71B3C8B-A5EB-0044-0F40-040C28A81604}"/>
              </a:ext>
            </a:extLst>
          </p:cNvPr>
          <p:cNvSpPr txBox="1"/>
          <p:nvPr/>
        </p:nvSpPr>
        <p:spPr>
          <a:xfrm>
            <a:off x="518351" y="5987940"/>
            <a:ext cx="2516741" cy="369332"/>
          </a:xfrm>
          <a:prstGeom prst="rect">
            <a:avLst/>
          </a:prstGeom>
          <a:noFill/>
        </p:spPr>
        <p:txBody>
          <a:bodyPr wrap="square">
            <a:spAutoFit/>
          </a:bodyPr>
          <a:lstStyle/>
          <a:p>
            <a:pPr algn="ctr"/>
            <a:r>
              <a:rPr lang="en-US" dirty="0">
                <a:hlinkClick r:id="rId7"/>
              </a:rPr>
              <a:t>Chat Sample Video</a:t>
            </a:r>
            <a:endParaRPr lang="en-US" dirty="0"/>
          </a:p>
        </p:txBody>
      </p:sp>
      <p:sp>
        <p:nvSpPr>
          <p:cNvPr id="28" name="TextBox 27">
            <a:extLst>
              <a:ext uri="{FF2B5EF4-FFF2-40B4-BE49-F238E27FC236}">
                <a16:creationId xmlns:a16="http://schemas.microsoft.com/office/drawing/2014/main" id="{F87F34A5-0145-9DB4-59AD-CB4930FFCCD6}"/>
              </a:ext>
            </a:extLst>
          </p:cNvPr>
          <p:cNvSpPr txBox="1"/>
          <p:nvPr/>
        </p:nvSpPr>
        <p:spPr>
          <a:xfrm>
            <a:off x="3405614" y="5987940"/>
            <a:ext cx="2516741" cy="369332"/>
          </a:xfrm>
          <a:prstGeom prst="rect">
            <a:avLst/>
          </a:prstGeom>
          <a:noFill/>
        </p:spPr>
        <p:txBody>
          <a:bodyPr wrap="square">
            <a:spAutoFit/>
          </a:bodyPr>
          <a:lstStyle/>
          <a:p>
            <a:pPr algn="ctr"/>
            <a:r>
              <a:rPr lang="en-US" dirty="0">
                <a:hlinkClick r:id="rId8"/>
              </a:rPr>
              <a:t>Book Creator Video</a:t>
            </a:r>
            <a:endParaRPr lang="en-US" dirty="0"/>
          </a:p>
        </p:txBody>
      </p:sp>
      <p:sp>
        <p:nvSpPr>
          <p:cNvPr id="29" name="TextBox 28">
            <a:extLst>
              <a:ext uri="{FF2B5EF4-FFF2-40B4-BE49-F238E27FC236}">
                <a16:creationId xmlns:a16="http://schemas.microsoft.com/office/drawing/2014/main" id="{9305EE27-EEDB-BAF8-BCB9-22B9480E9647}"/>
              </a:ext>
            </a:extLst>
          </p:cNvPr>
          <p:cNvSpPr txBox="1"/>
          <p:nvPr/>
        </p:nvSpPr>
        <p:spPr>
          <a:xfrm>
            <a:off x="6212252" y="5987940"/>
            <a:ext cx="2516741" cy="369332"/>
          </a:xfrm>
          <a:prstGeom prst="rect">
            <a:avLst/>
          </a:prstGeom>
          <a:noFill/>
        </p:spPr>
        <p:txBody>
          <a:bodyPr wrap="square">
            <a:spAutoFit/>
          </a:bodyPr>
          <a:lstStyle/>
          <a:p>
            <a:pPr algn="ctr"/>
            <a:r>
              <a:rPr lang="en-US" dirty="0">
                <a:hlinkClick r:id="rId9"/>
              </a:rPr>
              <a:t>Graph Video</a:t>
            </a:r>
            <a:endParaRPr lang="en-US" dirty="0"/>
          </a:p>
        </p:txBody>
      </p:sp>
      <p:sp>
        <p:nvSpPr>
          <p:cNvPr id="30" name="TextBox 29">
            <a:extLst>
              <a:ext uri="{FF2B5EF4-FFF2-40B4-BE49-F238E27FC236}">
                <a16:creationId xmlns:a16="http://schemas.microsoft.com/office/drawing/2014/main" id="{08750CDF-4894-0429-A729-5628BB6416F6}"/>
              </a:ext>
            </a:extLst>
          </p:cNvPr>
          <p:cNvSpPr txBox="1"/>
          <p:nvPr/>
        </p:nvSpPr>
        <p:spPr>
          <a:xfrm>
            <a:off x="9109129" y="5957119"/>
            <a:ext cx="2516741" cy="369332"/>
          </a:xfrm>
          <a:prstGeom prst="rect">
            <a:avLst/>
          </a:prstGeom>
          <a:noFill/>
        </p:spPr>
        <p:txBody>
          <a:bodyPr wrap="square">
            <a:spAutoFit/>
          </a:bodyPr>
          <a:lstStyle/>
          <a:p>
            <a:pPr algn="ctr"/>
            <a:r>
              <a:rPr lang="en-US" dirty="0">
                <a:hlinkClick r:id="rId10"/>
              </a:rPr>
              <a:t>GitHub QA Video</a:t>
            </a:r>
            <a:endParaRPr lang="en-US" dirty="0"/>
          </a:p>
        </p:txBody>
      </p:sp>
    </p:spTree>
    <p:extLst>
      <p:ext uri="{BB962C8B-B14F-4D97-AF65-F5344CB8AC3E}">
        <p14:creationId xmlns:p14="http://schemas.microsoft.com/office/powerpoint/2010/main" val="2493503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anim calcmode="lin" valueType="num">
                                      <p:cBhvr>
                                        <p:cTn id="29" dur="500" fill="hold"/>
                                        <p:tgtEl>
                                          <p:spTgt spid="19"/>
                                        </p:tgtEl>
                                        <p:attrNameLst>
                                          <p:attrName>ppt_x</p:attrName>
                                        </p:attrNameLst>
                                      </p:cBhvr>
                                      <p:tavLst>
                                        <p:tav tm="0">
                                          <p:val>
                                            <p:strVal val="#ppt_x"/>
                                          </p:val>
                                        </p:tav>
                                        <p:tav tm="100000">
                                          <p:val>
                                            <p:strVal val="#ppt_x"/>
                                          </p:val>
                                        </p:tav>
                                      </p:tavLst>
                                    </p:anim>
                                    <p:anim calcmode="lin" valueType="num">
                                      <p:cBhvr>
                                        <p:cTn id="30"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5AA4-8AB5-F26E-7242-0C549C410A5F}"/>
              </a:ext>
            </a:extLst>
          </p:cNvPr>
          <p:cNvSpPr>
            <a:spLocks noGrp="1"/>
          </p:cNvSpPr>
          <p:nvPr>
            <p:ph type="title"/>
          </p:nvPr>
        </p:nvSpPr>
        <p:spPr/>
        <p:txBody>
          <a:bodyPr/>
          <a:lstStyle/>
          <a:p>
            <a:r>
              <a:rPr lang="en-US"/>
              <a:t>Meet the lightweight Kernel of Semantic Kernel.</a:t>
            </a:r>
          </a:p>
        </p:txBody>
      </p:sp>
      <p:sp>
        <p:nvSpPr>
          <p:cNvPr id="4" name="TextBox 3">
            <a:extLst>
              <a:ext uri="{FF2B5EF4-FFF2-40B4-BE49-F238E27FC236}">
                <a16:creationId xmlns:a16="http://schemas.microsoft.com/office/drawing/2014/main" id="{059B0FC7-858E-0B56-516E-2BD47960DEA6}"/>
              </a:ext>
            </a:extLst>
          </p:cNvPr>
          <p:cNvSpPr txBox="1"/>
          <p:nvPr/>
        </p:nvSpPr>
        <p:spPr>
          <a:xfrm>
            <a:off x="9923489" y="1798820"/>
            <a:ext cx="65" cy="307777"/>
          </a:xfrm>
          <a:prstGeom prst="rect">
            <a:avLst/>
          </a:prstGeom>
          <a:noFill/>
        </p:spPr>
        <p:txBody>
          <a:bodyPr wrap="none" lIns="0" tIns="0" rIns="0" bIns="0" rtlCol="0">
            <a:spAutoFit/>
          </a:bodyPr>
          <a:lstStyle/>
          <a:p>
            <a:pPr algn="l"/>
            <a:endParaRPr lang="en-US" sz="2000"/>
          </a:p>
        </p:txBody>
      </p:sp>
      <p:grpSp>
        <p:nvGrpSpPr>
          <p:cNvPr id="3" name="Group 2">
            <a:extLst>
              <a:ext uri="{FF2B5EF4-FFF2-40B4-BE49-F238E27FC236}">
                <a16:creationId xmlns:a16="http://schemas.microsoft.com/office/drawing/2014/main" id="{8DC5FE2B-A9C1-4916-AC08-9C6B730943E5}"/>
              </a:ext>
            </a:extLst>
          </p:cNvPr>
          <p:cNvGrpSpPr/>
          <p:nvPr/>
        </p:nvGrpSpPr>
        <p:grpSpPr>
          <a:xfrm>
            <a:off x="908515" y="2386934"/>
            <a:ext cx="5565641" cy="2996489"/>
            <a:chOff x="908515" y="2386934"/>
            <a:chExt cx="5565641" cy="2996489"/>
          </a:xfrm>
        </p:grpSpPr>
        <p:sp>
          <p:nvSpPr>
            <p:cNvPr id="21" name="Cube 20">
              <a:extLst>
                <a:ext uri="{FF2B5EF4-FFF2-40B4-BE49-F238E27FC236}">
                  <a16:creationId xmlns:a16="http://schemas.microsoft.com/office/drawing/2014/main" id="{324C5186-25BF-29A8-B695-A19C8F94704D}"/>
                </a:ext>
              </a:extLst>
            </p:cNvPr>
            <p:cNvSpPr/>
            <p:nvPr/>
          </p:nvSpPr>
          <p:spPr bwMode="auto">
            <a:xfrm>
              <a:off x="1445853" y="4207270"/>
              <a:ext cx="1414132" cy="1176153"/>
            </a:xfrm>
            <a:prstGeom prst="cub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000000"/>
                  </a:solidFill>
                  <a:ea typeface="Segoe UI" pitchFamily="34" charset="0"/>
                  <a:cs typeface="Segoe UI" pitchFamily="34" charset="0"/>
                </a:rPr>
                <a:t> </a:t>
              </a:r>
            </a:p>
            <a:p>
              <a:pPr algn="l" defTabSz="932472" fontAlgn="base">
                <a:spcBef>
                  <a:spcPct val="0"/>
                </a:spcBef>
                <a:spcAft>
                  <a:spcPct val="0"/>
                </a:spcAft>
              </a:pPr>
              <a:r>
                <a:rPr lang="en-US" sz="2000">
                  <a:solidFill>
                    <a:srgbClr val="000000"/>
                  </a:solidFill>
                  <a:ea typeface="Segoe UI" pitchFamily="34" charset="0"/>
                  <a:cs typeface="Segoe UI" pitchFamily="34" charset="0"/>
                </a:rPr>
                <a:t>       </a:t>
              </a:r>
              <a:r>
                <a:rPr lang="en-US" sz="2000">
                  <a:solidFill>
                    <a:schemeClr val="tx1"/>
                  </a:solidFill>
                  <a:ea typeface="Segoe UI" pitchFamily="34" charset="0"/>
                  <a:cs typeface="Segoe UI" pitchFamily="34" charset="0"/>
                </a:rPr>
                <a:t>ernel</a:t>
              </a:r>
            </a:p>
          </p:txBody>
        </p:sp>
        <p:sp>
          <p:nvSpPr>
            <p:cNvPr id="32" name="Rectangle 31">
              <a:extLst>
                <a:ext uri="{FF2B5EF4-FFF2-40B4-BE49-F238E27FC236}">
                  <a16:creationId xmlns:a16="http://schemas.microsoft.com/office/drawing/2014/main" id="{FF3AC305-7AED-30A2-3796-89268957F4DF}"/>
                </a:ext>
              </a:extLst>
            </p:cNvPr>
            <p:cNvSpPr/>
            <p:nvPr/>
          </p:nvSpPr>
          <p:spPr>
            <a:xfrm>
              <a:off x="1397618" y="4447083"/>
              <a:ext cx="633507" cy="923330"/>
            </a:xfrm>
            <a:prstGeom prst="rect">
              <a:avLst/>
            </a:prstGeom>
            <a:noFill/>
          </p:spPr>
          <p:txBody>
            <a:bodyPr wrap="none" lIns="91440" tIns="45720" rIns="91440" bIns="45720">
              <a:spAutoFit/>
            </a:bodyPr>
            <a:lstStyle/>
            <a:p>
              <a:pPr algn="ctr"/>
              <a:r>
                <a:rPr lang="en-US" sz="5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a:t>
              </a:r>
            </a:p>
          </p:txBody>
        </p:sp>
        <p:sp>
          <p:nvSpPr>
            <p:cNvPr id="41" name="TextBox 40">
              <a:extLst>
                <a:ext uri="{FF2B5EF4-FFF2-40B4-BE49-F238E27FC236}">
                  <a16:creationId xmlns:a16="http://schemas.microsoft.com/office/drawing/2014/main" id="{EFB02E16-E928-012B-105E-21F3203E70F5}"/>
                </a:ext>
              </a:extLst>
            </p:cNvPr>
            <p:cNvSpPr txBox="1"/>
            <p:nvPr/>
          </p:nvSpPr>
          <p:spPr>
            <a:xfrm>
              <a:off x="1877855" y="2546058"/>
              <a:ext cx="4596301" cy="1107996"/>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r>
                <a:rPr lang="en-US"/>
                <a:t>I’ve been designed to orchestrate complicated LLM AI prompts combined with native code, use multiple AI models, and use a goal-oriented approach to achieving asks.”</a:t>
              </a:r>
            </a:p>
          </p:txBody>
        </p:sp>
        <p:sp>
          <p:nvSpPr>
            <p:cNvPr id="45" name="TextBox 44">
              <a:extLst>
                <a:ext uri="{FF2B5EF4-FFF2-40B4-BE49-F238E27FC236}">
                  <a16:creationId xmlns:a16="http://schemas.microsoft.com/office/drawing/2014/main" id="{EE05843C-7E28-BB3B-8F79-8DAE24551FB1}"/>
                </a:ext>
              </a:extLst>
            </p:cNvPr>
            <p:cNvSpPr txBox="1"/>
            <p:nvPr/>
          </p:nvSpPr>
          <p:spPr>
            <a:xfrm>
              <a:off x="1522155" y="2386934"/>
              <a:ext cx="385948" cy="861774"/>
            </a:xfrm>
            <a:prstGeom prst="rect">
              <a:avLst/>
            </a:prstGeom>
            <a:noFill/>
          </p:spPr>
          <p:txBody>
            <a:bodyPr wrap="square">
              <a:spAutoFit/>
            </a:bodyPr>
            <a:lstStyle/>
            <a:p>
              <a:r>
                <a:rPr lang="en-US" sz="5000"/>
                <a:t>“</a:t>
              </a:r>
            </a:p>
          </p:txBody>
        </p:sp>
        <p:sp>
          <p:nvSpPr>
            <p:cNvPr id="47" name="TextBox 46">
              <a:extLst>
                <a:ext uri="{FF2B5EF4-FFF2-40B4-BE49-F238E27FC236}">
                  <a16:creationId xmlns:a16="http://schemas.microsoft.com/office/drawing/2014/main" id="{D30E470C-CD48-AA30-F986-5C2DA92B2B67}"/>
                </a:ext>
              </a:extLst>
            </p:cNvPr>
            <p:cNvSpPr txBox="1"/>
            <p:nvPr/>
          </p:nvSpPr>
          <p:spPr>
            <a:xfrm>
              <a:off x="908515" y="3853424"/>
              <a:ext cx="944592" cy="1015663"/>
            </a:xfrm>
            <a:prstGeom prst="rect">
              <a:avLst/>
            </a:prstGeom>
            <a:noFill/>
          </p:spPr>
          <p:txBody>
            <a:bodyPr wrap="square">
              <a:spAutoFit/>
            </a:bodyPr>
            <a:lstStyle/>
            <a:p>
              <a:r>
                <a:rPr lang="en-US" sz="6000" b="1"/>
                <a:t>👋</a:t>
              </a:r>
              <a:endParaRPr lang="en-US" sz="6000"/>
            </a:p>
          </p:txBody>
        </p:sp>
        <p:cxnSp>
          <p:nvCxnSpPr>
            <p:cNvPr id="49" name="Straight Connector 48">
              <a:extLst>
                <a:ext uri="{FF2B5EF4-FFF2-40B4-BE49-F238E27FC236}">
                  <a16:creationId xmlns:a16="http://schemas.microsoft.com/office/drawing/2014/main" id="{0384622F-B6E1-6B24-C702-F4A7DFEF78C3}"/>
                </a:ext>
              </a:extLst>
            </p:cNvPr>
            <p:cNvCxnSpPr>
              <a:cxnSpLocks/>
            </p:cNvCxnSpPr>
            <p:nvPr/>
          </p:nvCxnSpPr>
          <p:spPr>
            <a:xfrm flipV="1">
              <a:off x="2233491" y="3735334"/>
              <a:ext cx="0" cy="692510"/>
            </a:xfrm>
            <a:prstGeom prst="line">
              <a:avLst/>
            </a:pr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B4AF347-B438-2069-74A4-A33CF3D070EC}"/>
              </a:ext>
            </a:extLst>
          </p:cNvPr>
          <p:cNvGrpSpPr/>
          <p:nvPr/>
        </p:nvGrpSpPr>
        <p:grpSpPr>
          <a:xfrm>
            <a:off x="2759724" y="3682107"/>
            <a:ext cx="5333462" cy="2626237"/>
            <a:chOff x="2759724" y="3682107"/>
            <a:chExt cx="5333462" cy="2626237"/>
          </a:xfrm>
        </p:grpSpPr>
        <p:sp>
          <p:nvSpPr>
            <p:cNvPr id="6" name="Can 5">
              <a:extLst>
                <a:ext uri="{FF2B5EF4-FFF2-40B4-BE49-F238E27FC236}">
                  <a16:creationId xmlns:a16="http://schemas.microsoft.com/office/drawing/2014/main" id="{9AE5124E-76C4-39D5-5CF5-F91FF42D534C}"/>
                </a:ext>
              </a:extLst>
            </p:cNvPr>
            <p:cNvSpPr/>
            <p:nvPr/>
          </p:nvSpPr>
          <p:spPr bwMode="auto">
            <a:xfrm>
              <a:off x="6725809" y="5327067"/>
              <a:ext cx="1026067" cy="981277"/>
            </a:xfrm>
            <a:prstGeom prst="can">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A9DD7B9-2FB3-970A-9D40-E7214342A996}"/>
                </a:ext>
              </a:extLst>
            </p:cNvPr>
            <p:cNvSpPr txBox="1"/>
            <p:nvPr/>
          </p:nvSpPr>
          <p:spPr>
            <a:xfrm>
              <a:off x="6627662" y="5718934"/>
              <a:ext cx="1229558" cy="276999"/>
            </a:xfrm>
            <a:prstGeom prst="rect">
              <a:avLst/>
            </a:prstGeom>
            <a:noFill/>
          </p:spPr>
          <p:txBody>
            <a:bodyPr wrap="square" lIns="0" tIns="0" rIns="0" bIns="0" rtlCol="0">
              <a:spAutoFit/>
            </a:bodyPr>
            <a:lstStyle/>
            <a:p>
              <a:pPr algn="ctr"/>
              <a:r>
                <a:rPr lang="en-US" b="1"/>
                <a:t>SKILLS</a:t>
              </a:r>
            </a:p>
          </p:txBody>
        </p:sp>
        <p:sp>
          <p:nvSpPr>
            <p:cNvPr id="15" name="Multidocument 14">
              <a:extLst>
                <a:ext uri="{FF2B5EF4-FFF2-40B4-BE49-F238E27FC236}">
                  <a16:creationId xmlns:a16="http://schemas.microsoft.com/office/drawing/2014/main" id="{A9E2D2F6-5010-F5E7-20B3-54F97AF09810}"/>
                </a:ext>
              </a:extLst>
            </p:cNvPr>
            <p:cNvSpPr/>
            <p:nvPr/>
          </p:nvSpPr>
          <p:spPr bwMode="auto">
            <a:xfrm>
              <a:off x="6496391" y="3682107"/>
              <a:ext cx="1596795" cy="1066233"/>
            </a:xfrm>
            <a:prstGeom prst="flowChartMultidocument">
              <a:avLst/>
            </a:prstGeom>
            <a:solidFill>
              <a:srgbClr val="FFC000"/>
            </a:solidFill>
            <a:ln>
              <a:solidFill>
                <a:schemeClr val="bg1"/>
              </a:solidFill>
              <a:headEnd type="none" w="med" len="med"/>
              <a:tailEnd type="none" w="med" len="med"/>
            </a:ln>
            <a:effectLst>
              <a:outerShdw blurRad="771749" sx="102000" sy="102000" algn="ctr" rotWithShape="0">
                <a:srgbClr val="FFC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FBD6C55D-9473-C593-0048-2E0EAC4BBFE4}"/>
                </a:ext>
              </a:extLst>
            </p:cNvPr>
            <p:cNvSpPr txBox="1"/>
            <p:nvPr/>
          </p:nvSpPr>
          <p:spPr>
            <a:xfrm>
              <a:off x="6635872" y="4079046"/>
              <a:ext cx="1075364" cy="276999"/>
            </a:xfrm>
            <a:prstGeom prst="rect">
              <a:avLst/>
            </a:prstGeom>
            <a:noFill/>
          </p:spPr>
          <p:txBody>
            <a:bodyPr wrap="square" lIns="0" tIns="0" rIns="0" bIns="0" rtlCol="0">
              <a:spAutoFit/>
            </a:bodyPr>
            <a:lstStyle/>
            <a:p>
              <a:pPr algn="ctr"/>
              <a:r>
                <a:rPr lang="en-US" b="1">
                  <a:solidFill>
                    <a:schemeClr val="bg1"/>
                  </a:solidFill>
                </a:rPr>
                <a:t>PLANNER</a:t>
              </a:r>
            </a:p>
          </p:txBody>
        </p:sp>
        <p:sp>
          <p:nvSpPr>
            <p:cNvPr id="56" name="Freeform 55">
              <a:extLst>
                <a:ext uri="{FF2B5EF4-FFF2-40B4-BE49-F238E27FC236}">
                  <a16:creationId xmlns:a16="http://schemas.microsoft.com/office/drawing/2014/main" id="{9265A63B-8B40-E0A8-8B9C-7A8A07D18838}"/>
                </a:ext>
              </a:extLst>
            </p:cNvPr>
            <p:cNvSpPr/>
            <p:nvPr/>
          </p:nvSpPr>
          <p:spPr bwMode="auto">
            <a:xfrm>
              <a:off x="2759724" y="4286250"/>
              <a:ext cx="3598680" cy="495300"/>
            </a:xfrm>
            <a:custGeom>
              <a:avLst/>
              <a:gdLst>
                <a:gd name="connsiteX0" fmla="*/ 0 w 4591050"/>
                <a:gd name="connsiteY0" fmla="*/ 495300 h 495300"/>
                <a:gd name="connsiteX1" fmla="*/ 3505200 w 4591050"/>
                <a:gd name="connsiteY1" fmla="*/ 495300 h 495300"/>
                <a:gd name="connsiteX2" fmla="*/ 3505200 w 4591050"/>
                <a:gd name="connsiteY2" fmla="*/ 0 h 495300"/>
                <a:gd name="connsiteX3" fmla="*/ 4591050 w 4591050"/>
                <a:gd name="connsiteY3" fmla="*/ 0 h 495300"/>
              </a:gdLst>
              <a:ahLst/>
              <a:cxnLst>
                <a:cxn ang="0">
                  <a:pos x="connsiteX0" y="connsiteY0"/>
                </a:cxn>
                <a:cxn ang="0">
                  <a:pos x="connsiteX1" y="connsiteY1"/>
                </a:cxn>
                <a:cxn ang="0">
                  <a:pos x="connsiteX2" y="connsiteY2"/>
                </a:cxn>
                <a:cxn ang="0">
                  <a:pos x="connsiteX3" y="connsiteY3"/>
                </a:cxn>
              </a:cxnLst>
              <a:rect l="l" t="t" r="r" b="b"/>
              <a:pathLst>
                <a:path w="4591050" h="495300">
                  <a:moveTo>
                    <a:pt x="0" y="495300"/>
                  </a:moveTo>
                  <a:lnTo>
                    <a:pt x="3505200" y="495300"/>
                  </a:lnTo>
                  <a:lnTo>
                    <a:pt x="3505200" y="0"/>
                  </a:lnTo>
                  <a:lnTo>
                    <a:pt x="4591050" y="0"/>
                  </a:lnTo>
                </a:path>
              </a:pathLst>
            </a:custGeom>
            <a:noFill/>
            <a:ln w="38100">
              <a:solidFill>
                <a:schemeClr val="accent6">
                  <a:lumMod val="40000"/>
                  <a:lumOff val="60000"/>
                </a:schemeClr>
              </a:solidFill>
              <a:prstDash val="sysDot"/>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863EA39-2341-10D7-2B21-A598EA8843C0}"/>
                </a:ext>
              </a:extLst>
            </p:cNvPr>
            <p:cNvSpPr txBox="1"/>
            <p:nvPr/>
          </p:nvSpPr>
          <p:spPr>
            <a:xfrm>
              <a:off x="3236607" y="5048562"/>
              <a:ext cx="3259784" cy="830997"/>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r>
                <a:rPr lang="en-US"/>
                <a:t>I take a user’s ask and generate a step-by-step plan that draws upon available skills.”</a:t>
              </a:r>
            </a:p>
          </p:txBody>
        </p:sp>
        <p:sp>
          <p:nvSpPr>
            <p:cNvPr id="58" name="TextBox 57">
              <a:extLst>
                <a:ext uri="{FF2B5EF4-FFF2-40B4-BE49-F238E27FC236}">
                  <a16:creationId xmlns:a16="http://schemas.microsoft.com/office/drawing/2014/main" id="{001ABA19-8FD1-D6CE-7E54-ADB508C7266C}"/>
                </a:ext>
              </a:extLst>
            </p:cNvPr>
            <p:cNvSpPr txBox="1"/>
            <p:nvPr/>
          </p:nvSpPr>
          <p:spPr>
            <a:xfrm>
              <a:off x="2867129" y="4902142"/>
              <a:ext cx="385948" cy="861774"/>
            </a:xfrm>
            <a:prstGeom prst="rect">
              <a:avLst/>
            </a:prstGeom>
            <a:noFill/>
          </p:spPr>
          <p:txBody>
            <a:bodyPr wrap="square">
              <a:spAutoFit/>
            </a:bodyPr>
            <a:lstStyle/>
            <a:p>
              <a:r>
                <a:rPr lang="en-US" sz="5000"/>
                <a:t>“</a:t>
              </a:r>
            </a:p>
          </p:txBody>
        </p:sp>
      </p:grpSp>
      <p:grpSp>
        <p:nvGrpSpPr>
          <p:cNvPr id="9" name="Group 8">
            <a:extLst>
              <a:ext uri="{FF2B5EF4-FFF2-40B4-BE49-F238E27FC236}">
                <a16:creationId xmlns:a16="http://schemas.microsoft.com/office/drawing/2014/main" id="{034E4633-60FF-77A8-5F79-C1C17F916B36}"/>
              </a:ext>
            </a:extLst>
          </p:cNvPr>
          <p:cNvGrpSpPr/>
          <p:nvPr/>
        </p:nvGrpSpPr>
        <p:grpSpPr>
          <a:xfrm>
            <a:off x="6924907" y="3584405"/>
            <a:ext cx="4539329" cy="2347407"/>
            <a:chOff x="6924907" y="3584405"/>
            <a:chExt cx="4539329" cy="2347407"/>
          </a:xfrm>
        </p:grpSpPr>
        <p:sp>
          <p:nvSpPr>
            <p:cNvPr id="17" name="Oval 16">
              <a:extLst>
                <a:ext uri="{FF2B5EF4-FFF2-40B4-BE49-F238E27FC236}">
                  <a16:creationId xmlns:a16="http://schemas.microsoft.com/office/drawing/2014/main" id="{02AA5D9E-216E-E4E1-1CC7-4D38778236BC}"/>
                </a:ext>
              </a:extLst>
            </p:cNvPr>
            <p:cNvSpPr/>
            <p:nvPr/>
          </p:nvSpPr>
          <p:spPr bwMode="auto">
            <a:xfrm>
              <a:off x="8976077" y="3998143"/>
              <a:ext cx="495300" cy="495300"/>
            </a:xfrm>
            <a:prstGeom prst="ellipse">
              <a:avLst/>
            </a:prstGeom>
            <a:solidFill>
              <a:srgbClr val="FFFF00"/>
            </a:solidFill>
            <a:ln>
              <a:solidFill>
                <a:schemeClr val="bg1"/>
              </a:solid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000000"/>
                  </a:solidFill>
                  <a:ea typeface="Segoe UI" pitchFamily="34" charset="0"/>
                  <a:cs typeface="Segoe UI" pitchFamily="34" charset="0"/>
                </a:rPr>
                <a:t>1</a:t>
              </a:r>
            </a:p>
          </p:txBody>
        </p:sp>
        <p:sp>
          <p:nvSpPr>
            <p:cNvPr id="18" name="Oval 17">
              <a:extLst>
                <a:ext uri="{FF2B5EF4-FFF2-40B4-BE49-F238E27FC236}">
                  <a16:creationId xmlns:a16="http://schemas.microsoft.com/office/drawing/2014/main" id="{3F852442-0595-928A-5F61-FC2416614544}"/>
                </a:ext>
              </a:extLst>
            </p:cNvPr>
            <p:cNvSpPr/>
            <p:nvPr/>
          </p:nvSpPr>
          <p:spPr bwMode="auto">
            <a:xfrm>
              <a:off x="9623886" y="3998143"/>
              <a:ext cx="495300" cy="495300"/>
            </a:xfrm>
            <a:prstGeom prst="ellipse">
              <a:avLst/>
            </a:prstGeom>
            <a:solidFill>
              <a:srgbClr val="FFFF00"/>
            </a:solidFill>
            <a:ln>
              <a:solidFill>
                <a:schemeClr val="bg1"/>
              </a:solid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000000"/>
                  </a:solidFill>
                  <a:ea typeface="Segoe UI" pitchFamily="34" charset="0"/>
                  <a:cs typeface="Segoe UI" pitchFamily="34" charset="0"/>
                </a:rPr>
                <a:t>2</a:t>
              </a:r>
            </a:p>
          </p:txBody>
        </p:sp>
        <p:sp>
          <p:nvSpPr>
            <p:cNvPr id="19" name="Oval 18">
              <a:extLst>
                <a:ext uri="{FF2B5EF4-FFF2-40B4-BE49-F238E27FC236}">
                  <a16:creationId xmlns:a16="http://schemas.microsoft.com/office/drawing/2014/main" id="{E128055A-FD23-F6A5-595A-BCB16F3BACDB}"/>
                </a:ext>
              </a:extLst>
            </p:cNvPr>
            <p:cNvSpPr/>
            <p:nvPr/>
          </p:nvSpPr>
          <p:spPr bwMode="auto">
            <a:xfrm>
              <a:off x="10304648" y="3998143"/>
              <a:ext cx="495300" cy="495300"/>
            </a:xfrm>
            <a:prstGeom prst="ellipse">
              <a:avLst/>
            </a:prstGeom>
            <a:solidFill>
              <a:srgbClr val="FFFF00"/>
            </a:solidFill>
            <a:ln>
              <a:solidFill>
                <a:schemeClr val="bg1"/>
              </a:solid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000000"/>
                  </a:solidFill>
                  <a:ea typeface="Segoe UI" pitchFamily="34" charset="0"/>
                  <a:cs typeface="Segoe UI" pitchFamily="34" charset="0"/>
                </a:rPr>
                <a:t>3</a:t>
              </a:r>
            </a:p>
          </p:txBody>
        </p:sp>
        <p:sp>
          <p:nvSpPr>
            <p:cNvPr id="20" name="Oval 19">
              <a:extLst>
                <a:ext uri="{FF2B5EF4-FFF2-40B4-BE49-F238E27FC236}">
                  <a16:creationId xmlns:a16="http://schemas.microsoft.com/office/drawing/2014/main" id="{4F1434F7-1711-729C-4C33-39B2F933A447}"/>
                </a:ext>
              </a:extLst>
            </p:cNvPr>
            <p:cNvSpPr/>
            <p:nvPr/>
          </p:nvSpPr>
          <p:spPr bwMode="auto">
            <a:xfrm>
              <a:off x="10968936" y="3998143"/>
              <a:ext cx="495300" cy="495300"/>
            </a:xfrm>
            <a:prstGeom prst="ellipse">
              <a:avLst/>
            </a:prstGeom>
            <a:solidFill>
              <a:srgbClr val="FFFF00"/>
            </a:solidFill>
            <a:ln>
              <a:solidFill>
                <a:schemeClr val="bg1"/>
              </a:solid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solidFill>
                    <a:srgbClr val="000000"/>
                  </a:solidFill>
                  <a:ea typeface="Segoe UI" pitchFamily="34" charset="0"/>
                  <a:cs typeface="Segoe UI" pitchFamily="34" charset="0"/>
                </a:rPr>
                <a:t>…</a:t>
              </a:r>
            </a:p>
          </p:txBody>
        </p:sp>
        <p:sp>
          <p:nvSpPr>
            <p:cNvPr id="43" name="TextBox 42">
              <a:extLst>
                <a:ext uri="{FF2B5EF4-FFF2-40B4-BE49-F238E27FC236}">
                  <a16:creationId xmlns:a16="http://schemas.microsoft.com/office/drawing/2014/main" id="{27F748FC-E7E9-E1E8-BE5B-228647DBA81D}"/>
                </a:ext>
              </a:extLst>
            </p:cNvPr>
            <p:cNvSpPr txBox="1"/>
            <p:nvPr/>
          </p:nvSpPr>
          <p:spPr>
            <a:xfrm>
              <a:off x="8268264" y="5470147"/>
              <a:ext cx="2036384" cy="461665"/>
            </a:xfrm>
            <a:prstGeom prst="rect">
              <a:avLst/>
            </a:prstGeom>
            <a:noFill/>
          </p:spPr>
          <p:txBody>
            <a:bodyPr wrap="square">
              <a:spAutoFit/>
            </a:bodyPr>
            <a:lstStyle/>
            <a:p>
              <a:r>
                <a:rPr lang="en-US" sz="1200"/>
                <a:t>Planner generates </a:t>
              </a:r>
              <a:r>
                <a:rPr lang="en-US" sz="1200">
                  <a:solidFill>
                    <a:srgbClr val="FFFF00"/>
                  </a:solidFill>
                </a:rPr>
                <a:t>steps</a:t>
              </a:r>
              <a:r>
                <a:rPr lang="en-US" sz="1200"/>
                <a:t> that use available Skills</a:t>
              </a:r>
            </a:p>
          </p:txBody>
        </p:sp>
        <p:cxnSp>
          <p:nvCxnSpPr>
            <p:cNvPr id="53" name="Straight Connector 52">
              <a:extLst>
                <a:ext uri="{FF2B5EF4-FFF2-40B4-BE49-F238E27FC236}">
                  <a16:creationId xmlns:a16="http://schemas.microsoft.com/office/drawing/2014/main" id="{0DB51A5C-BEF9-811D-DDDB-7AA4122A6FEC}"/>
                </a:ext>
                <a:ext uri="{C183D7F6-B498-43B3-948B-1728B52AA6E4}">
                  <adec:decorative xmlns:adec="http://schemas.microsoft.com/office/drawing/2017/decorative" val="1"/>
                </a:ext>
              </a:extLst>
            </p:cNvPr>
            <p:cNvCxnSpPr>
              <a:cxnSpLocks/>
            </p:cNvCxnSpPr>
            <p:nvPr/>
          </p:nvCxnSpPr>
          <p:spPr>
            <a:xfrm>
              <a:off x="7360101" y="4510973"/>
              <a:ext cx="908163" cy="959174"/>
            </a:xfrm>
            <a:prstGeom prst="line">
              <a:avLst/>
            </a:prstGeom>
            <a:ln w="28575">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64C716-F34E-5E0F-2411-912DFB92BFE3}"/>
                </a:ext>
              </a:extLst>
            </p:cNvPr>
            <p:cNvCxnSpPr>
              <a:cxnSpLocks/>
            </p:cNvCxnSpPr>
            <p:nvPr/>
          </p:nvCxnSpPr>
          <p:spPr>
            <a:xfrm>
              <a:off x="8257816" y="4260599"/>
              <a:ext cx="552795" cy="0"/>
            </a:xfrm>
            <a:prstGeom prst="straightConnector1">
              <a:avLst/>
            </a:prstGeom>
            <a:ln w="3810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D60073F-6338-175F-4829-E73554A9FBCF}"/>
                </a:ext>
              </a:extLst>
            </p:cNvPr>
            <p:cNvSpPr txBox="1"/>
            <p:nvPr/>
          </p:nvSpPr>
          <p:spPr>
            <a:xfrm>
              <a:off x="9640362" y="3584405"/>
              <a:ext cx="1075364" cy="276999"/>
            </a:xfrm>
            <a:prstGeom prst="rect">
              <a:avLst/>
            </a:prstGeom>
            <a:noFill/>
          </p:spPr>
          <p:txBody>
            <a:bodyPr wrap="square" lIns="0" tIns="0" rIns="0" bIns="0" rtlCol="0">
              <a:spAutoFit/>
            </a:bodyPr>
            <a:lstStyle/>
            <a:p>
              <a:pPr algn="ctr"/>
              <a:r>
                <a:rPr lang="en-US" b="1" spc="200"/>
                <a:t>STEPS</a:t>
              </a:r>
            </a:p>
          </p:txBody>
        </p:sp>
        <p:sp>
          <p:nvSpPr>
            <p:cNvPr id="65" name="Freeform 64">
              <a:extLst>
                <a:ext uri="{FF2B5EF4-FFF2-40B4-BE49-F238E27FC236}">
                  <a16:creationId xmlns:a16="http://schemas.microsoft.com/office/drawing/2014/main" id="{2F1073FC-D328-5F22-E2F6-9D5C434A9E87}"/>
                </a:ext>
              </a:extLst>
            </p:cNvPr>
            <p:cNvSpPr/>
            <p:nvPr/>
          </p:nvSpPr>
          <p:spPr bwMode="auto">
            <a:xfrm>
              <a:off x="6924907" y="4527395"/>
              <a:ext cx="2308303" cy="903249"/>
            </a:xfrm>
            <a:custGeom>
              <a:avLst/>
              <a:gdLst>
                <a:gd name="connsiteX0" fmla="*/ 0 w 2308303"/>
                <a:gd name="connsiteY0" fmla="*/ 903249 h 903249"/>
                <a:gd name="connsiteX1" fmla="*/ 0 w 2308303"/>
                <a:gd name="connsiteY1" fmla="*/ 468351 h 903249"/>
                <a:gd name="connsiteX2" fmla="*/ 2308303 w 2308303"/>
                <a:gd name="connsiteY2" fmla="*/ 468351 h 903249"/>
                <a:gd name="connsiteX3" fmla="*/ 2308303 w 2308303"/>
                <a:gd name="connsiteY3" fmla="*/ 0 h 903249"/>
              </a:gdLst>
              <a:ahLst/>
              <a:cxnLst>
                <a:cxn ang="0">
                  <a:pos x="connsiteX0" y="connsiteY0"/>
                </a:cxn>
                <a:cxn ang="0">
                  <a:pos x="connsiteX1" y="connsiteY1"/>
                </a:cxn>
                <a:cxn ang="0">
                  <a:pos x="connsiteX2" y="connsiteY2"/>
                </a:cxn>
                <a:cxn ang="0">
                  <a:pos x="connsiteX3" y="connsiteY3"/>
                </a:cxn>
              </a:cxnLst>
              <a:rect l="l" t="t" r="r" b="b"/>
              <a:pathLst>
                <a:path w="2308303" h="903249">
                  <a:moveTo>
                    <a:pt x="0" y="903249"/>
                  </a:moveTo>
                  <a:lnTo>
                    <a:pt x="0" y="468351"/>
                  </a:lnTo>
                  <a:lnTo>
                    <a:pt x="2308303" y="468351"/>
                  </a:lnTo>
                  <a:lnTo>
                    <a:pt x="2308303"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6E9ADB3C-8506-C53F-E601-AB7943E716CA}"/>
                </a:ext>
              </a:extLst>
            </p:cNvPr>
            <p:cNvSpPr/>
            <p:nvPr/>
          </p:nvSpPr>
          <p:spPr bwMode="auto">
            <a:xfrm>
              <a:off x="7360101" y="4516244"/>
              <a:ext cx="2525151" cy="925551"/>
            </a:xfrm>
            <a:custGeom>
              <a:avLst/>
              <a:gdLst>
                <a:gd name="connsiteX0" fmla="*/ 0 w 2676293"/>
                <a:gd name="connsiteY0" fmla="*/ 925551 h 925551"/>
                <a:gd name="connsiteX1" fmla="*/ 0 w 2676293"/>
                <a:gd name="connsiteY1" fmla="*/ 624468 h 925551"/>
                <a:gd name="connsiteX2" fmla="*/ 2676293 w 2676293"/>
                <a:gd name="connsiteY2" fmla="*/ 624468 h 925551"/>
                <a:gd name="connsiteX3" fmla="*/ 2676293 w 2676293"/>
                <a:gd name="connsiteY3" fmla="*/ 0 h 925551"/>
              </a:gdLst>
              <a:ahLst/>
              <a:cxnLst>
                <a:cxn ang="0">
                  <a:pos x="connsiteX0" y="connsiteY0"/>
                </a:cxn>
                <a:cxn ang="0">
                  <a:pos x="connsiteX1" y="connsiteY1"/>
                </a:cxn>
                <a:cxn ang="0">
                  <a:pos x="connsiteX2" y="connsiteY2"/>
                </a:cxn>
                <a:cxn ang="0">
                  <a:pos x="connsiteX3" y="connsiteY3"/>
                </a:cxn>
              </a:cxnLst>
              <a:rect l="l" t="t" r="r" b="b"/>
              <a:pathLst>
                <a:path w="2676293" h="925551">
                  <a:moveTo>
                    <a:pt x="0" y="925551"/>
                  </a:moveTo>
                  <a:lnTo>
                    <a:pt x="0" y="624468"/>
                  </a:lnTo>
                  <a:lnTo>
                    <a:pt x="2676293" y="624468"/>
                  </a:lnTo>
                  <a:lnTo>
                    <a:pt x="2676293"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FF9160CA-BF7D-E080-F596-F504C48A9C2D}"/>
                </a:ext>
              </a:extLst>
            </p:cNvPr>
            <p:cNvSpPr/>
            <p:nvPr/>
          </p:nvSpPr>
          <p:spPr bwMode="auto">
            <a:xfrm>
              <a:off x="7589519" y="4516244"/>
              <a:ext cx="2977095" cy="925551"/>
            </a:xfrm>
            <a:custGeom>
              <a:avLst/>
              <a:gdLst>
                <a:gd name="connsiteX0" fmla="*/ 0 w 2676292"/>
                <a:gd name="connsiteY0" fmla="*/ 925551 h 925551"/>
                <a:gd name="connsiteX1" fmla="*/ 0 w 2676292"/>
                <a:gd name="connsiteY1" fmla="*/ 724829 h 925551"/>
                <a:gd name="connsiteX2" fmla="*/ 2676292 w 2676292"/>
                <a:gd name="connsiteY2" fmla="*/ 724829 h 925551"/>
                <a:gd name="connsiteX3" fmla="*/ 2676292 w 2676292"/>
                <a:gd name="connsiteY3" fmla="*/ 0 h 925551"/>
              </a:gdLst>
              <a:ahLst/>
              <a:cxnLst>
                <a:cxn ang="0">
                  <a:pos x="connsiteX0" y="connsiteY0"/>
                </a:cxn>
                <a:cxn ang="0">
                  <a:pos x="connsiteX1" y="connsiteY1"/>
                </a:cxn>
                <a:cxn ang="0">
                  <a:pos x="connsiteX2" y="connsiteY2"/>
                </a:cxn>
                <a:cxn ang="0">
                  <a:pos x="connsiteX3" y="connsiteY3"/>
                </a:cxn>
              </a:cxnLst>
              <a:rect l="l" t="t" r="r" b="b"/>
              <a:pathLst>
                <a:path w="2676292" h="925551">
                  <a:moveTo>
                    <a:pt x="0" y="925551"/>
                  </a:moveTo>
                  <a:lnTo>
                    <a:pt x="0" y="724829"/>
                  </a:lnTo>
                  <a:lnTo>
                    <a:pt x="2676292" y="724829"/>
                  </a:lnTo>
                  <a:lnTo>
                    <a:pt x="2676292"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AD315A9D-3162-9F21-B52B-25EDB556D271}"/>
                </a:ext>
              </a:extLst>
            </p:cNvPr>
            <p:cNvSpPr/>
            <p:nvPr/>
          </p:nvSpPr>
          <p:spPr bwMode="auto">
            <a:xfrm>
              <a:off x="7207135" y="4510973"/>
              <a:ext cx="2626821" cy="925551"/>
            </a:xfrm>
            <a:custGeom>
              <a:avLst/>
              <a:gdLst>
                <a:gd name="connsiteX0" fmla="*/ 0 w 2626821"/>
                <a:gd name="connsiteY0" fmla="*/ 906088 h 906088"/>
                <a:gd name="connsiteX1" fmla="*/ 0 w 2626821"/>
                <a:gd name="connsiteY1" fmla="*/ 565266 h 906088"/>
                <a:gd name="connsiteX2" fmla="*/ 2626821 w 2626821"/>
                <a:gd name="connsiteY2" fmla="*/ 565266 h 906088"/>
                <a:gd name="connsiteX3" fmla="*/ 2626821 w 2626821"/>
                <a:gd name="connsiteY3" fmla="*/ 0 h 906088"/>
              </a:gdLst>
              <a:ahLst/>
              <a:cxnLst>
                <a:cxn ang="0">
                  <a:pos x="connsiteX0" y="connsiteY0"/>
                </a:cxn>
                <a:cxn ang="0">
                  <a:pos x="connsiteX1" y="connsiteY1"/>
                </a:cxn>
                <a:cxn ang="0">
                  <a:pos x="connsiteX2" y="connsiteY2"/>
                </a:cxn>
                <a:cxn ang="0">
                  <a:pos x="connsiteX3" y="connsiteY3"/>
                </a:cxn>
              </a:cxnLst>
              <a:rect l="l" t="t" r="r" b="b"/>
              <a:pathLst>
                <a:path w="2626821" h="906088">
                  <a:moveTo>
                    <a:pt x="0" y="906088"/>
                  </a:moveTo>
                  <a:lnTo>
                    <a:pt x="0" y="565266"/>
                  </a:lnTo>
                  <a:lnTo>
                    <a:pt x="2626821" y="565266"/>
                  </a:lnTo>
                  <a:lnTo>
                    <a:pt x="2626821"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cxnSp>
        <p:nvCxnSpPr>
          <p:cNvPr id="70" name="Straight Connector 69">
            <a:extLst>
              <a:ext uri="{FF2B5EF4-FFF2-40B4-BE49-F238E27FC236}">
                <a16:creationId xmlns:a16="http://schemas.microsoft.com/office/drawing/2014/main" id="{FF499294-8746-9B8F-4CB4-D4624987E61A}"/>
              </a:ext>
            </a:extLst>
          </p:cNvPr>
          <p:cNvCxnSpPr>
            <a:cxnSpLocks/>
          </p:cNvCxnSpPr>
          <p:nvPr/>
        </p:nvCxnSpPr>
        <p:spPr>
          <a:xfrm flipH="1" flipV="1">
            <a:off x="2663259" y="5166399"/>
            <a:ext cx="323977" cy="303748"/>
          </a:xfrm>
          <a:prstGeom prst="line">
            <a:avLst/>
          </a:pr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Right Arrow 76">
            <a:extLst>
              <a:ext uri="{FF2B5EF4-FFF2-40B4-BE49-F238E27FC236}">
                <a16:creationId xmlns:a16="http://schemas.microsoft.com/office/drawing/2014/main" id="{2C6CB178-B5CA-233E-3FC4-148270120F10}"/>
              </a:ext>
            </a:extLst>
          </p:cNvPr>
          <p:cNvSpPr/>
          <p:nvPr/>
        </p:nvSpPr>
        <p:spPr bwMode="auto">
          <a:xfrm>
            <a:off x="393771" y="4447083"/>
            <a:ext cx="914838" cy="795383"/>
          </a:xfrm>
          <a:prstGeom prst="rightArrow">
            <a:avLst/>
          </a:prstGeom>
          <a:solidFill>
            <a:schemeClr val="accent1"/>
          </a:solidFill>
          <a:ln>
            <a:noFill/>
            <a:headEnd type="none" w="med" len="med"/>
            <a:tailEnd type="none" w="med" len="med"/>
          </a:ln>
          <a:effectLst>
            <a:outerShdw blurRad="50800" dist="38100" dir="2700000" algn="tl" rotWithShape="0">
              <a:prstClr val="black">
                <a:alpha val="34946"/>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500">
                <a:solidFill>
                  <a:srgbClr val="000000"/>
                </a:solidFill>
                <a:ea typeface="Segoe UI" pitchFamily="34" charset="0"/>
                <a:cs typeface="Segoe UI" pitchFamily="34" charset="0"/>
              </a:rPr>
              <a:t>ASK</a:t>
            </a:r>
          </a:p>
        </p:txBody>
      </p:sp>
    </p:spTree>
    <p:custDataLst>
      <p:tags r:id="rId1"/>
    </p:custDataLst>
    <p:extLst>
      <p:ext uri="{BB962C8B-B14F-4D97-AF65-F5344CB8AC3E}">
        <p14:creationId xmlns:p14="http://schemas.microsoft.com/office/powerpoint/2010/main" val="3758510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10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605B46A-E8A7-F42D-EE57-9159BC2C7DC1}"/>
              </a:ext>
            </a:extLst>
          </p:cNvPr>
          <p:cNvGrpSpPr/>
          <p:nvPr/>
        </p:nvGrpSpPr>
        <p:grpSpPr>
          <a:xfrm rot="15550605" flipV="1">
            <a:off x="7521489" y="3606291"/>
            <a:ext cx="850874" cy="3599139"/>
            <a:chOff x="4199804" y="542131"/>
            <a:chExt cx="1463909" cy="6192235"/>
          </a:xfrm>
        </p:grpSpPr>
        <p:pic>
          <p:nvPicPr>
            <p:cNvPr id="21" name="Picture 20" descr="A picture containing text&#10;&#10;Description automatically generated">
              <a:extLst>
                <a:ext uri="{FF2B5EF4-FFF2-40B4-BE49-F238E27FC236}">
                  <a16:creationId xmlns:a16="http://schemas.microsoft.com/office/drawing/2014/main" id="{83E53A0B-F455-2A98-456F-AEC4776570F1}"/>
                </a:ext>
              </a:extLst>
            </p:cNvPr>
            <p:cNvPicPr>
              <a:picLocks noChangeAspect="1"/>
            </p:cNvPicPr>
            <p:nvPr/>
          </p:nvPicPr>
          <p:blipFill>
            <a:blip r:embed="rId4" cstate="print">
              <a:alphaModFix amt="57000"/>
              <a:extLst>
                <a:ext uri="{28A0092B-C50C-407E-A947-70E740481C1C}">
                  <a14:useLocalDpi xmlns:a14="http://schemas.microsoft.com/office/drawing/2010/main" val="0"/>
                </a:ext>
              </a:extLst>
            </a:blip>
            <a:stretch>
              <a:fillRect/>
            </a:stretch>
          </p:blipFill>
          <p:spPr>
            <a:xfrm>
              <a:off x="4990968" y="542131"/>
              <a:ext cx="672745" cy="3852587"/>
            </a:xfrm>
            <a:prstGeom prst="rect">
              <a:avLst/>
            </a:prstGeom>
          </p:spPr>
        </p:pic>
        <p:pic>
          <p:nvPicPr>
            <p:cNvPr id="41" name="Picture 40" descr="Icon&#10;&#10;Description automatically generated">
              <a:extLst>
                <a:ext uri="{FF2B5EF4-FFF2-40B4-BE49-F238E27FC236}">
                  <a16:creationId xmlns:a16="http://schemas.microsoft.com/office/drawing/2014/main" id="{F08FDB0F-3904-098B-8216-30C555ABE16F}"/>
                </a:ext>
              </a:extLst>
            </p:cNvPr>
            <p:cNvPicPr>
              <a:picLocks noChangeAspect="1"/>
            </p:cNvPicPr>
            <p:nvPr/>
          </p:nvPicPr>
          <p:blipFill>
            <a:blip r:embed="rId5" cstate="print">
              <a:alphaModFix amt="38000"/>
              <a:extLst>
                <a:ext uri="{28A0092B-C50C-407E-A947-70E740481C1C}">
                  <a14:useLocalDpi xmlns:a14="http://schemas.microsoft.com/office/drawing/2010/main" val="0"/>
                </a:ext>
              </a:extLst>
            </a:blip>
            <a:stretch>
              <a:fillRect/>
            </a:stretch>
          </p:blipFill>
          <p:spPr>
            <a:xfrm>
              <a:off x="4199804" y="4386847"/>
              <a:ext cx="1122209" cy="2347519"/>
            </a:xfrm>
            <a:prstGeom prst="rect">
              <a:avLst/>
            </a:prstGeom>
          </p:spPr>
        </p:pic>
      </p:grpSp>
      <p:sp>
        <p:nvSpPr>
          <p:cNvPr id="2" name="Title 1">
            <a:extLst>
              <a:ext uri="{FF2B5EF4-FFF2-40B4-BE49-F238E27FC236}">
                <a16:creationId xmlns:a16="http://schemas.microsoft.com/office/drawing/2014/main" id="{870D5AA4-8AB5-F26E-7242-0C549C410A5F}"/>
              </a:ext>
            </a:extLst>
          </p:cNvPr>
          <p:cNvSpPr>
            <a:spLocks noGrp="1"/>
          </p:cNvSpPr>
          <p:nvPr>
            <p:ph type="title"/>
          </p:nvPr>
        </p:nvSpPr>
        <p:spPr/>
        <p:txBody>
          <a:bodyPr/>
          <a:lstStyle/>
          <a:p>
            <a:r>
              <a:rPr lang="en-US"/>
              <a:t>Semantic Kernel pays down future technical debt asap.</a:t>
            </a:r>
          </a:p>
        </p:txBody>
      </p:sp>
      <p:sp>
        <p:nvSpPr>
          <p:cNvPr id="4" name="TextBox 3">
            <a:extLst>
              <a:ext uri="{FF2B5EF4-FFF2-40B4-BE49-F238E27FC236}">
                <a16:creationId xmlns:a16="http://schemas.microsoft.com/office/drawing/2014/main" id="{059B0FC7-858E-0B56-516E-2BD47960DEA6}"/>
              </a:ext>
            </a:extLst>
          </p:cNvPr>
          <p:cNvSpPr txBox="1"/>
          <p:nvPr/>
        </p:nvSpPr>
        <p:spPr>
          <a:xfrm>
            <a:off x="9923489" y="1798820"/>
            <a:ext cx="65" cy="307777"/>
          </a:xfrm>
          <a:prstGeom prst="rect">
            <a:avLst/>
          </a:prstGeom>
          <a:noFill/>
        </p:spPr>
        <p:txBody>
          <a:bodyPr wrap="none" lIns="0" tIns="0" rIns="0" bIns="0" rtlCol="0">
            <a:spAutoFit/>
          </a:bodyPr>
          <a:lstStyle/>
          <a:p>
            <a:pPr algn="l"/>
            <a:endParaRPr lang="en-US" sz="2000"/>
          </a:p>
        </p:txBody>
      </p:sp>
      <p:grpSp>
        <p:nvGrpSpPr>
          <p:cNvPr id="35" name="Group 34">
            <a:extLst>
              <a:ext uri="{FF2B5EF4-FFF2-40B4-BE49-F238E27FC236}">
                <a16:creationId xmlns:a16="http://schemas.microsoft.com/office/drawing/2014/main" id="{779DFD0B-55C7-780C-0723-6F50BDF4B07F}"/>
              </a:ext>
            </a:extLst>
          </p:cNvPr>
          <p:cNvGrpSpPr/>
          <p:nvPr/>
        </p:nvGrpSpPr>
        <p:grpSpPr>
          <a:xfrm>
            <a:off x="479570" y="2334757"/>
            <a:ext cx="10645630" cy="1900919"/>
            <a:chOff x="479570" y="2334757"/>
            <a:chExt cx="10645630" cy="1900919"/>
          </a:xfrm>
        </p:grpSpPr>
        <p:sp>
          <p:nvSpPr>
            <p:cNvPr id="6" name="Can 5">
              <a:extLst>
                <a:ext uri="{FF2B5EF4-FFF2-40B4-BE49-F238E27FC236}">
                  <a16:creationId xmlns:a16="http://schemas.microsoft.com/office/drawing/2014/main" id="{9AE5124E-76C4-39D5-5CF5-F91FF42D534C}"/>
                </a:ext>
              </a:extLst>
            </p:cNvPr>
            <p:cNvSpPr/>
            <p:nvPr/>
          </p:nvSpPr>
          <p:spPr bwMode="auto">
            <a:xfrm>
              <a:off x="2362200" y="3606353"/>
              <a:ext cx="592726" cy="566852"/>
            </a:xfrm>
            <a:prstGeom prst="can">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A9DD7B9-2FB3-970A-9D40-E7214342A996}"/>
                </a:ext>
              </a:extLst>
            </p:cNvPr>
            <p:cNvSpPr txBox="1"/>
            <p:nvPr/>
          </p:nvSpPr>
          <p:spPr>
            <a:xfrm>
              <a:off x="2053739" y="3272734"/>
              <a:ext cx="1229558" cy="184666"/>
            </a:xfrm>
            <a:prstGeom prst="rect">
              <a:avLst/>
            </a:prstGeom>
            <a:noFill/>
          </p:spPr>
          <p:txBody>
            <a:bodyPr wrap="square" lIns="0" tIns="0" rIns="0" bIns="0" rtlCol="0">
              <a:spAutoFit/>
            </a:bodyPr>
            <a:lstStyle/>
            <a:p>
              <a:pPr algn="ctr"/>
              <a:r>
                <a:rPr lang="en-US" sz="1200" b="1"/>
                <a:t>SKILLS</a:t>
              </a:r>
            </a:p>
          </p:txBody>
        </p:sp>
        <p:sp>
          <p:nvSpPr>
            <p:cNvPr id="15" name="Multidocument 14">
              <a:extLst>
                <a:ext uri="{FF2B5EF4-FFF2-40B4-BE49-F238E27FC236}">
                  <a16:creationId xmlns:a16="http://schemas.microsoft.com/office/drawing/2014/main" id="{A9E2D2F6-5010-F5E7-20B3-54F97AF09810}"/>
                </a:ext>
              </a:extLst>
            </p:cNvPr>
            <p:cNvSpPr/>
            <p:nvPr/>
          </p:nvSpPr>
          <p:spPr bwMode="auto">
            <a:xfrm>
              <a:off x="3557761" y="3325189"/>
              <a:ext cx="1338060" cy="893467"/>
            </a:xfrm>
            <a:prstGeom prst="flowChartMultidocument">
              <a:avLst/>
            </a:prstGeom>
            <a:solidFill>
              <a:srgbClr val="FFC000"/>
            </a:solidFill>
            <a:ln>
              <a:solidFill>
                <a:schemeClr val="bg1"/>
              </a:solidFill>
              <a:headEnd type="none" w="med" len="med"/>
              <a:tailEnd type="none" w="med" len="med"/>
            </a:ln>
            <a:effectLst>
              <a:outerShdw blurRad="771749" sx="102000" sy="102000" algn="ctr" rotWithShape="0">
                <a:srgbClr val="FFC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FBD6C55D-9473-C593-0048-2E0EAC4BBFE4}"/>
                </a:ext>
              </a:extLst>
            </p:cNvPr>
            <p:cNvSpPr txBox="1"/>
            <p:nvPr/>
          </p:nvSpPr>
          <p:spPr>
            <a:xfrm>
              <a:off x="3616316" y="3688618"/>
              <a:ext cx="1075364" cy="184666"/>
            </a:xfrm>
            <a:prstGeom prst="rect">
              <a:avLst/>
            </a:prstGeom>
            <a:noFill/>
          </p:spPr>
          <p:txBody>
            <a:bodyPr wrap="square" lIns="0" tIns="0" rIns="0" bIns="0" rtlCol="0">
              <a:spAutoFit/>
            </a:bodyPr>
            <a:lstStyle/>
            <a:p>
              <a:pPr algn="ctr"/>
              <a:r>
                <a:rPr lang="en-US" sz="1200" b="1">
                  <a:solidFill>
                    <a:schemeClr val="bg1"/>
                  </a:solidFill>
                </a:rPr>
                <a:t>PLANNER</a:t>
              </a:r>
            </a:p>
          </p:txBody>
        </p:sp>
        <p:sp>
          <p:nvSpPr>
            <p:cNvPr id="17" name="Oval 16">
              <a:extLst>
                <a:ext uri="{FF2B5EF4-FFF2-40B4-BE49-F238E27FC236}">
                  <a16:creationId xmlns:a16="http://schemas.microsoft.com/office/drawing/2014/main" id="{02AA5D9E-216E-E4E1-1CC7-4D38778236BC}"/>
                </a:ext>
              </a:extLst>
            </p:cNvPr>
            <p:cNvSpPr/>
            <p:nvPr/>
          </p:nvSpPr>
          <p:spPr bwMode="auto">
            <a:xfrm>
              <a:off x="3701080" y="4044034"/>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1</a:t>
              </a:r>
            </a:p>
          </p:txBody>
        </p:sp>
        <p:sp>
          <p:nvSpPr>
            <p:cNvPr id="18" name="Oval 17">
              <a:extLst>
                <a:ext uri="{FF2B5EF4-FFF2-40B4-BE49-F238E27FC236}">
                  <a16:creationId xmlns:a16="http://schemas.microsoft.com/office/drawing/2014/main" id="{3F852442-0595-928A-5F61-FC2416614544}"/>
                </a:ext>
              </a:extLst>
            </p:cNvPr>
            <p:cNvSpPr/>
            <p:nvPr/>
          </p:nvSpPr>
          <p:spPr bwMode="auto">
            <a:xfrm>
              <a:off x="3958106" y="4044034"/>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2</a:t>
              </a:r>
            </a:p>
          </p:txBody>
        </p:sp>
        <p:sp>
          <p:nvSpPr>
            <p:cNvPr id="19" name="Oval 18">
              <a:extLst>
                <a:ext uri="{FF2B5EF4-FFF2-40B4-BE49-F238E27FC236}">
                  <a16:creationId xmlns:a16="http://schemas.microsoft.com/office/drawing/2014/main" id="{E128055A-FD23-F6A5-595A-BCB16F3BACDB}"/>
                </a:ext>
              </a:extLst>
            </p:cNvPr>
            <p:cNvSpPr/>
            <p:nvPr/>
          </p:nvSpPr>
          <p:spPr bwMode="auto">
            <a:xfrm>
              <a:off x="4215132" y="4044034"/>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3</a:t>
              </a:r>
            </a:p>
          </p:txBody>
        </p:sp>
        <p:sp>
          <p:nvSpPr>
            <p:cNvPr id="20" name="Oval 19">
              <a:extLst>
                <a:ext uri="{FF2B5EF4-FFF2-40B4-BE49-F238E27FC236}">
                  <a16:creationId xmlns:a16="http://schemas.microsoft.com/office/drawing/2014/main" id="{4F1434F7-1711-729C-4C33-39B2F933A447}"/>
                </a:ext>
              </a:extLst>
            </p:cNvPr>
            <p:cNvSpPr/>
            <p:nvPr/>
          </p:nvSpPr>
          <p:spPr bwMode="auto">
            <a:xfrm>
              <a:off x="4472159" y="4044034"/>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a:t>
              </a:r>
            </a:p>
          </p:txBody>
        </p:sp>
        <p:sp>
          <p:nvSpPr>
            <p:cNvPr id="22" name="Rectangle 21">
              <a:extLst>
                <a:ext uri="{FF2B5EF4-FFF2-40B4-BE49-F238E27FC236}">
                  <a16:creationId xmlns:a16="http://schemas.microsoft.com/office/drawing/2014/main" id="{13703EC2-BA74-F821-D293-5F5CB587D987}"/>
                </a:ext>
              </a:extLst>
            </p:cNvPr>
            <p:cNvSpPr/>
            <p:nvPr/>
          </p:nvSpPr>
          <p:spPr bwMode="auto">
            <a:xfrm rot="10800000">
              <a:off x="5394277" y="3579136"/>
              <a:ext cx="3124200" cy="458875"/>
            </a:xfrm>
            <a:prstGeom prst="rect">
              <a:avLst/>
            </a:prstGeom>
            <a:gradFill>
              <a:gsLst>
                <a:gs pos="0">
                  <a:schemeClr val="tx1">
                    <a:lumMod val="65000"/>
                  </a:schemeClr>
                </a:gs>
                <a:gs pos="14000">
                  <a:schemeClr val="accent6">
                    <a:lumMod val="40000"/>
                    <a:lumOff val="60000"/>
                  </a:schemeClr>
                </a:gs>
                <a:gs pos="59000">
                  <a:srgbClr val="FF40FF"/>
                </a:gs>
                <a:gs pos="80000">
                  <a:srgbClr val="E06000"/>
                </a:gs>
                <a:gs pos="100000">
                  <a:srgbClr val="92D050"/>
                </a:gs>
              </a:gsLst>
              <a:lin ang="12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1FD6E08A-8DDC-6CBC-ED11-B8BEE59C3CF0}"/>
                </a:ext>
              </a:extLst>
            </p:cNvPr>
            <p:cNvSpPr/>
            <p:nvPr/>
          </p:nvSpPr>
          <p:spPr bwMode="auto">
            <a:xfrm>
              <a:off x="7919096" y="371534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1</a:t>
              </a:r>
            </a:p>
          </p:txBody>
        </p:sp>
        <p:sp>
          <p:nvSpPr>
            <p:cNvPr id="24" name="Oval 23">
              <a:extLst>
                <a:ext uri="{FF2B5EF4-FFF2-40B4-BE49-F238E27FC236}">
                  <a16:creationId xmlns:a16="http://schemas.microsoft.com/office/drawing/2014/main" id="{612F12FA-2F3B-5408-3E4C-8C9A9B1D0292}"/>
                </a:ext>
              </a:extLst>
            </p:cNvPr>
            <p:cNvSpPr/>
            <p:nvPr/>
          </p:nvSpPr>
          <p:spPr bwMode="auto">
            <a:xfrm>
              <a:off x="7382898" y="371534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2</a:t>
              </a:r>
            </a:p>
          </p:txBody>
        </p:sp>
        <p:sp>
          <p:nvSpPr>
            <p:cNvPr id="25" name="Oval 24">
              <a:extLst>
                <a:ext uri="{FF2B5EF4-FFF2-40B4-BE49-F238E27FC236}">
                  <a16:creationId xmlns:a16="http://schemas.microsoft.com/office/drawing/2014/main" id="{4B013F71-4908-9714-0F74-E0F92486D6BE}"/>
                </a:ext>
              </a:extLst>
            </p:cNvPr>
            <p:cNvSpPr/>
            <p:nvPr/>
          </p:nvSpPr>
          <p:spPr bwMode="auto">
            <a:xfrm>
              <a:off x="6675581" y="371534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3</a:t>
              </a:r>
            </a:p>
          </p:txBody>
        </p:sp>
        <p:sp>
          <p:nvSpPr>
            <p:cNvPr id="26" name="Oval 25">
              <a:extLst>
                <a:ext uri="{FF2B5EF4-FFF2-40B4-BE49-F238E27FC236}">
                  <a16:creationId xmlns:a16="http://schemas.microsoft.com/office/drawing/2014/main" id="{DD89338B-48AC-A1D5-B098-D558FE977438}"/>
                </a:ext>
              </a:extLst>
            </p:cNvPr>
            <p:cNvSpPr/>
            <p:nvPr/>
          </p:nvSpPr>
          <p:spPr bwMode="auto">
            <a:xfrm>
              <a:off x="5568751" y="371534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a:t>
              </a:r>
            </a:p>
          </p:txBody>
        </p:sp>
        <p:sp>
          <p:nvSpPr>
            <p:cNvPr id="27" name="Freeform 26">
              <a:extLst>
                <a:ext uri="{FF2B5EF4-FFF2-40B4-BE49-F238E27FC236}">
                  <a16:creationId xmlns:a16="http://schemas.microsoft.com/office/drawing/2014/main" id="{F96A411C-1CE7-607F-5329-D0812BD9635D}"/>
                </a:ext>
              </a:extLst>
            </p:cNvPr>
            <p:cNvSpPr/>
            <p:nvPr/>
          </p:nvSpPr>
          <p:spPr bwMode="auto">
            <a:xfrm rot="16200000">
              <a:off x="8223856" y="3782471"/>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A4131EAD-4F9D-F4CC-CD71-A4E5B52C727B}"/>
                </a:ext>
              </a:extLst>
            </p:cNvPr>
            <p:cNvSpPr/>
            <p:nvPr/>
          </p:nvSpPr>
          <p:spPr bwMode="auto">
            <a:xfrm rot="16200000">
              <a:off x="7685426" y="3782472"/>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EA01F8-103A-3F43-DB05-BD06F829016E}"/>
                </a:ext>
              </a:extLst>
            </p:cNvPr>
            <p:cNvSpPr/>
            <p:nvPr/>
          </p:nvSpPr>
          <p:spPr bwMode="auto">
            <a:xfrm rot="16200000">
              <a:off x="6960404" y="3782473"/>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5D01D19A-1C5B-31D0-52A0-DB0EF0E2DC8A}"/>
                </a:ext>
              </a:extLst>
            </p:cNvPr>
            <p:cNvSpPr/>
            <p:nvPr/>
          </p:nvSpPr>
          <p:spPr bwMode="auto">
            <a:xfrm rot="16200000">
              <a:off x="5851982" y="3782474"/>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59160BB-05D9-FE91-0FE5-B773BB7A1AEC}"/>
                </a:ext>
              </a:extLst>
            </p:cNvPr>
            <p:cNvSpPr txBox="1"/>
            <p:nvPr/>
          </p:nvSpPr>
          <p:spPr>
            <a:xfrm>
              <a:off x="6252444" y="3284871"/>
              <a:ext cx="1229558" cy="184666"/>
            </a:xfrm>
            <a:prstGeom prst="rect">
              <a:avLst/>
            </a:prstGeom>
            <a:noFill/>
          </p:spPr>
          <p:txBody>
            <a:bodyPr wrap="square" lIns="0" tIns="0" rIns="0" bIns="0" rtlCol="0">
              <a:spAutoFit/>
            </a:bodyPr>
            <a:lstStyle/>
            <a:p>
              <a:pPr algn="ctr"/>
              <a:r>
                <a:rPr lang="en-US" sz="1200" b="1"/>
                <a:t>RUNTIME</a:t>
              </a:r>
            </a:p>
          </p:txBody>
        </p:sp>
        <p:sp>
          <p:nvSpPr>
            <p:cNvPr id="33" name="TextBox 32">
              <a:extLst>
                <a:ext uri="{FF2B5EF4-FFF2-40B4-BE49-F238E27FC236}">
                  <a16:creationId xmlns:a16="http://schemas.microsoft.com/office/drawing/2014/main" id="{BA10F01A-8A68-5D1D-821E-231E3AEDF9FB}"/>
                </a:ext>
              </a:extLst>
            </p:cNvPr>
            <p:cNvSpPr txBox="1"/>
            <p:nvPr/>
          </p:nvSpPr>
          <p:spPr>
            <a:xfrm>
              <a:off x="485420" y="2726329"/>
              <a:ext cx="10639780" cy="369332"/>
            </a:xfrm>
            <a:prstGeom prst="rect">
              <a:avLst/>
            </a:prstGeom>
            <a:noFill/>
          </p:spPr>
          <p:txBody>
            <a:bodyPr wrap="square">
              <a:spAutoFit/>
            </a:bodyPr>
            <a:lstStyle/>
            <a:p>
              <a:r>
                <a:rPr lang="en-US"/>
                <a:t>Everything you need to manage complex prompts, chains, long-running tasks, and </a:t>
              </a:r>
              <a:r>
                <a:rPr lang="en-US" b="1"/>
                <a:t>planning.</a:t>
              </a:r>
              <a:r>
                <a:rPr lang="en-US"/>
                <a:t> </a:t>
              </a:r>
              <a:endParaRPr lang="en-US" b="1"/>
            </a:p>
          </p:txBody>
        </p:sp>
        <p:sp>
          <p:nvSpPr>
            <p:cNvPr id="37" name="TextBox 36">
              <a:extLst>
                <a:ext uri="{FF2B5EF4-FFF2-40B4-BE49-F238E27FC236}">
                  <a16:creationId xmlns:a16="http://schemas.microsoft.com/office/drawing/2014/main" id="{9052551C-1F4C-7DC2-B885-A9760D4DA5AB}"/>
                </a:ext>
              </a:extLst>
            </p:cNvPr>
            <p:cNvSpPr txBox="1"/>
            <p:nvPr/>
          </p:nvSpPr>
          <p:spPr>
            <a:xfrm>
              <a:off x="479570" y="2334757"/>
              <a:ext cx="1654030" cy="369332"/>
            </a:xfrm>
            <a:prstGeom prst="rect">
              <a:avLst/>
            </a:prstGeom>
            <a:noFill/>
          </p:spPr>
          <p:txBody>
            <a:bodyPr wrap="square">
              <a:spAutoFit/>
            </a:bodyPr>
            <a:lstStyle/>
            <a:p>
              <a:r>
                <a:rPr lang="en-US" b="1"/>
                <a:t>💪 THE CORE</a:t>
              </a:r>
            </a:p>
          </p:txBody>
        </p:sp>
      </p:grpSp>
      <p:grpSp>
        <p:nvGrpSpPr>
          <p:cNvPr id="32" name="Group 31">
            <a:extLst>
              <a:ext uri="{FF2B5EF4-FFF2-40B4-BE49-F238E27FC236}">
                <a16:creationId xmlns:a16="http://schemas.microsoft.com/office/drawing/2014/main" id="{37267EBB-1010-1A1B-DFAB-5710DD8C5122}"/>
              </a:ext>
            </a:extLst>
          </p:cNvPr>
          <p:cNvGrpSpPr/>
          <p:nvPr/>
        </p:nvGrpSpPr>
        <p:grpSpPr>
          <a:xfrm>
            <a:off x="479569" y="4443816"/>
            <a:ext cx="11001816" cy="1452120"/>
            <a:chOff x="479569" y="4443816"/>
            <a:chExt cx="11001816" cy="1452120"/>
          </a:xfrm>
        </p:grpSpPr>
        <p:sp>
          <p:nvSpPr>
            <p:cNvPr id="8" name="TextBox 7">
              <a:extLst>
                <a:ext uri="{FF2B5EF4-FFF2-40B4-BE49-F238E27FC236}">
                  <a16:creationId xmlns:a16="http://schemas.microsoft.com/office/drawing/2014/main" id="{71D83E4D-87F4-2EB5-4FC7-61684F8AEA33}"/>
                </a:ext>
              </a:extLst>
            </p:cNvPr>
            <p:cNvSpPr txBox="1"/>
            <p:nvPr/>
          </p:nvSpPr>
          <p:spPr>
            <a:xfrm>
              <a:off x="6876302" y="5711270"/>
              <a:ext cx="1229558" cy="184666"/>
            </a:xfrm>
            <a:prstGeom prst="rect">
              <a:avLst/>
            </a:prstGeom>
            <a:noFill/>
          </p:spPr>
          <p:txBody>
            <a:bodyPr wrap="square" lIns="0" tIns="0" rIns="0" bIns="0" rtlCol="0">
              <a:spAutoFit/>
            </a:bodyPr>
            <a:lstStyle/>
            <a:p>
              <a:pPr algn="ctr"/>
              <a:r>
                <a:rPr lang="en-US" sz="1200"/>
                <a:t>MS GRAPH</a:t>
              </a:r>
            </a:p>
          </p:txBody>
        </p:sp>
        <p:sp>
          <p:nvSpPr>
            <p:cNvPr id="9" name="TextBox 8">
              <a:extLst>
                <a:ext uri="{FF2B5EF4-FFF2-40B4-BE49-F238E27FC236}">
                  <a16:creationId xmlns:a16="http://schemas.microsoft.com/office/drawing/2014/main" id="{EF53E9BA-E468-366F-7BD6-25350CD68E65}"/>
                </a:ext>
              </a:extLst>
            </p:cNvPr>
            <p:cNvSpPr txBox="1"/>
            <p:nvPr/>
          </p:nvSpPr>
          <p:spPr>
            <a:xfrm>
              <a:off x="8203608" y="5708366"/>
              <a:ext cx="1229558" cy="184666"/>
            </a:xfrm>
            <a:prstGeom prst="rect">
              <a:avLst/>
            </a:prstGeom>
            <a:noFill/>
          </p:spPr>
          <p:txBody>
            <a:bodyPr wrap="square" lIns="0" tIns="0" rIns="0" bIns="0" rtlCol="0">
              <a:spAutoFit/>
            </a:bodyPr>
            <a:lstStyle/>
            <a:p>
              <a:pPr algn="ctr"/>
              <a:r>
                <a:rPr lang="en-US" sz="1200"/>
                <a:t>+ YOUR DATA</a:t>
              </a:r>
            </a:p>
          </p:txBody>
        </p:sp>
        <p:sp>
          <p:nvSpPr>
            <p:cNvPr id="10" name="TextBox 9">
              <a:extLst>
                <a:ext uri="{FF2B5EF4-FFF2-40B4-BE49-F238E27FC236}">
                  <a16:creationId xmlns:a16="http://schemas.microsoft.com/office/drawing/2014/main" id="{75F94BB7-8AE5-0F5B-AE4F-584CCEBA7328}"/>
                </a:ext>
              </a:extLst>
            </p:cNvPr>
            <p:cNvSpPr txBox="1"/>
            <p:nvPr/>
          </p:nvSpPr>
          <p:spPr>
            <a:xfrm>
              <a:off x="10251827" y="5664369"/>
              <a:ext cx="1229558" cy="184666"/>
            </a:xfrm>
            <a:prstGeom prst="rect">
              <a:avLst/>
            </a:prstGeom>
            <a:noFill/>
          </p:spPr>
          <p:txBody>
            <a:bodyPr wrap="square" lIns="0" tIns="0" rIns="0" bIns="0" rtlCol="0">
              <a:spAutoFit/>
            </a:bodyPr>
            <a:lstStyle/>
            <a:p>
              <a:pPr algn="ctr"/>
              <a:r>
                <a:rPr lang="en-US" sz="1200"/>
                <a:t>APIs</a:t>
              </a:r>
            </a:p>
          </p:txBody>
        </p:sp>
        <p:sp>
          <p:nvSpPr>
            <p:cNvPr id="11" name="Can 10">
              <a:extLst>
                <a:ext uri="{FF2B5EF4-FFF2-40B4-BE49-F238E27FC236}">
                  <a16:creationId xmlns:a16="http://schemas.microsoft.com/office/drawing/2014/main" id="{745FBFF3-2507-1C0F-D61A-03D7B40FEE9B}"/>
                </a:ext>
              </a:extLst>
            </p:cNvPr>
            <p:cNvSpPr/>
            <p:nvPr/>
          </p:nvSpPr>
          <p:spPr bwMode="auto">
            <a:xfrm>
              <a:off x="7163162" y="4928517"/>
              <a:ext cx="592726" cy="566852"/>
            </a:xfrm>
            <a:prstGeom prst="can">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Can 11">
              <a:extLst>
                <a:ext uri="{FF2B5EF4-FFF2-40B4-BE49-F238E27FC236}">
                  <a16:creationId xmlns:a16="http://schemas.microsoft.com/office/drawing/2014/main" id="{04603A1A-170A-3DA8-D3E5-C4AB1AFD4D21}"/>
                </a:ext>
              </a:extLst>
            </p:cNvPr>
            <p:cNvSpPr/>
            <p:nvPr/>
          </p:nvSpPr>
          <p:spPr bwMode="auto">
            <a:xfrm>
              <a:off x="8518477" y="4934701"/>
              <a:ext cx="592726" cy="566852"/>
            </a:xfrm>
            <a:prstGeom prst="ca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3" name="Can 12">
              <a:extLst>
                <a:ext uri="{FF2B5EF4-FFF2-40B4-BE49-F238E27FC236}">
                  <a16:creationId xmlns:a16="http://schemas.microsoft.com/office/drawing/2014/main" id="{CB63AC2F-5C0D-AC21-8134-A384FBFF4E2F}"/>
                </a:ext>
              </a:extLst>
            </p:cNvPr>
            <p:cNvSpPr/>
            <p:nvPr/>
          </p:nvSpPr>
          <p:spPr bwMode="auto">
            <a:xfrm>
              <a:off x="10573501" y="4934701"/>
              <a:ext cx="592726" cy="56685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A66734C-2B55-46C3-A75F-E06F3CF99DB3}"/>
                </a:ext>
              </a:extLst>
            </p:cNvPr>
            <p:cNvSpPr txBox="1"/>
            <p:nvPr/>
          </p:nvSpPr>
          <p:spPr>
            <a:xfrm>
              <a:off x="2278274" y="4832129"/>
              <a:ext cx="4591521" cy="923330"/>
            </a:xfrm>
            <a:prstGeom prst="rect">
              <a:avLst/>
            </a:prstGeom>
            <a:noFill/>
          </p:spPr>
          <p:txBody>
            <a:bodyPr wrap="square">
              <a:spAutoFit/>
            </a:bodyPr>
            <a:lstStyle/>
            <a:p>
              <a:r>
                <a:rPr lang="en-US">
                  <a:solidFill>
                    <a:schemeClr val="tx2"/>
                  </a:solidFill>
                </a:rPr>
                <a:t>But wait, there’s more! </a:t>
              </a:r>
              <a:r>
                <a:rPr lang="en-US"/>
                <a:t>All the longform </a:t>
              </a:r>
              <a:r>
                <a:rPr lang="en-US" b="1"/>
                <a:t>memories</a:t>
              </a:r>
              <a:r>
                <a:rPr lang="en-US"/>
                <a:t> readily available in the MS Graph. Plus, add data </a:t>
              </a:r>
              <a:r>
                <a:rPr lang="en-US" b="1"/>
                <a:t>connectors</a:t>
              </a:r>
              <a:r>
                <a:rPr lang="en-US"/>
                <a:t>.</a:t>
              </a:r>
              <a:endParaRPr lang="en-US" b="1"/>
            </a:p>
          </p:txBody>
        </p:sp>
        <p:cxnSp>
          <p:nvCxnSpPr>
            <p:cNvPr id="36" name="Straight Connector 35">
              <a:extLst>
                <a:ext uri="{FF2B5EF4-FFF2-40B4-BE49-F238E27FC236}">
                  <a16:creationId xmlns:a16="http://schemas.microsoft.com/office/drawing/2014/main" id="{9EFB022E-9505-E891-D086-BEB5EA9AA981}"/>
                </a:ext>
              </a:extLst>
            </p:cNvPr>
            <p:cNvCxnSpPr/>
            <p:nvPr/>
          </p:nvCxnSpPr>
          <p:spPr>
            <a:xfrm>
              <a:off x="9758000" y="4736173"/>
              <a:ext cx="0" cy="92819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8119B1D-3A1B-345C-888A-EA9160A01B7F}"/>
                </a:ext>
              </a:extLst>
            </p:cNvPr>
            <p:cNvSpPr txBox="1"/>
            <p:nvPr/>
          </p:nvSpPr>
          <p:spPr>
            <a:xfrm>
              <a:off x="479569" y="4848795"/>
              <a:ext cx="1882619" cy="369332"/>
            </a:xfrm>
            <a:prstGeom prst="rect">
              <a:avLst/>
            </a:prstGeom>
            <a:noFill/>
          </p:spPr>
          <p:txBody>
            <a:bodyPr wrap="square">
              <a:spAutoFit/>
            </a:bodyPr>
            <a:lstStyle/>
            <a:p>
              <a:r>
                <a:rPr lang="en-US" b="1"/>
                <a:t>🤯 THE SWITCH</a:t>
              </a:r>
            </a:p>
          </p:txBody>
        </p:sp>
        <p:sp>
          <p:nvSpPr>
            <p:cNvPr id="39" name="TextBox 38">
              <a:extLst>
                <a:ext uri="{FF2B5EF4-FFF2-40B4-BE49-F238E27FC236}">
                  <a16:creationId xmlns:a16="http://schemas.microsoft.com/office/drawing/2014/main" id="{5ED956FA-F99B-0579-BF4E-1C5DF96ED5EE}"/>
                </a:ext>
              </a:extLst>
            </p:cNvPr>
            <p:cNvSpPr txBox="1"/>
            <p:nvPr/>
          </p:nvSpPr>
          <p:spPr>
            <a:xfrm>
              <a:off x="7586647" y="4553019"/>
              <a:ext cx="1229558" cy="184666"/>
            </a:xfrm>
            <a:prstGeom prst="rect">
              <a:avLst/>
            </a:prstGeom>
            <a:noFill/>
          </p:spPr>
          <p:txBody>
            <a:bodyPr wrap="square" lIns="0" tIns="0" rIns="0" bIns="0" rtlCol="0">
              <a:spAutoFit/>
            </a:bodyPr>
            <a:lstStyle/>
            <a:p>
              <a:pPr algn="ctr"/>
              <a:r>
                <a:rPr lang="en-US" sz="1200" b="1"/>
                <a:t>MEMORIES</a:t>
              </a:r>
            </a:p>
          </p:txBody>
        </p:sp>
        <p:sp>
          <p:nvSpPr>
            <p:cNvPr id="40" name="TextBox 39">
              <a:extLst>
                <a:ext uri="{FF2B5EF4-FFF2-40B4-BE49-F238E27FC236}">
                  <a16:creationId xmlns:a16="http://schemas.microsoft.com/office/drawing/2014/main" id="{84788015-9905-1E45-4346-8B710DA56DBD}"/>
                </a:ext>
              </a:extLst>
            </p:cNvPr>
            <p:cNvSpPr txBox="1"/>
            <p:nvPr/>
          </p:nvSpPr>
          <p:spPr>
            <a:xfrm>
              <a:off x="10157463" y="4443816"/>
              <a:ext cx="1323036" cy="369332"/>
            </a:xfrm>
            <a:prstGeom prst="rect">
              <a:avLst/>
            </a:prstGeom>
            <a:noFill/>
          </p:spPr>
          <p:txBody>
            <a:bodyPr wrap="square" lIns="0" tIns="0" rIns="0" bIns="0" rtlCol="0">
              <a:spAutoFit/>
            </a:bodyPr>
            <a:lstStyle/>
            <a:p>
              <a:pPr algn="ctr"/>
              <a:r>
                <a:rPr lang="en-US" sz="1200" b="1"/>
                <a:t>DATA &amp; SERVICES CONNECTORS</a:t>
              </a:r>
            </a:p>
          </p:txBody>
        </p:sp>
      </p:grpSp>
    </p:spTree>
    <p:custDataLst>
      <p:tags r:id="rId1"/>
    </p:custDataLst>
    <p:extLst>
      <p:ext uri="{BB962C8B-B14F-4D97-AF65-F5344CB8AC3E}">
        <p14:creationId xmlns:p14="http://schemas.microsoft.com/office/powerpoint/2010/main" val="2328000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10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077E-DF1F-0099-CB5F-7B38355F647D}"/>
              </a:ext>
            </a:extLst>
          </p:cNvPr>
          <p:cNvSpPr>
            <a:spLocks noGrp="1"/>
          </p:cNvSpPr>
          <p:nvPr>
            <p:ph type="title"/>
          </p:nvPr>
        </p:nvSpPr>
        <p:spPr/>
        <p:txBody>
          <a:bodyPr/>
          <a:lstStyle/>
          <a:p>
            <a:r>
              <a:rPr lang="en-US"/>
              <a:t>Goals-First AI</a:t>
            </a:r>
          </a:p>
        </p:txBody>
      </p:sp>
      <p:sp>
        <p:nvSpPr>
          <p:cNvPr id="48" name="Rectangle 47">
            <a:extLst>
              <a:ext uri="{FF2B5EF4-FFF2-40B4-BE49-F238E27FC236}">
                <a16:creationId xmlns:a16="http://schemas.microsoft.com/office/drawing/2014/main" id="{A89DE69D-B41A-D0DF-9FAF-0DB067F25AB5}"/>
              </a:ext>
            </a:extLst>
          </p:cNvPr>
          <p:cNvSpPr/>
          <p:nvPr/>
        </p:nvSpPr>
        <p:spPr bwMode="auto">
          <a:xfrm>
            <a:off x="4036904" y="2952528"/>
            <a:ext cx="152399" cy="65751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3F2CB30A-FCB9-E30D-B7FB-75C98FCD75EE}"/>
              </a:ext>
            </a:extLst>
          </p:cNvPr>
          <p:cNvSpPr/>
          <p:nvPr/>
        </p:nvSpPr>
        <p:spPr bwMode="auto">
          <a:xfrm>
            <a:off x="4036904" y="5153890"/>
            <a:ext cx="152399" cy="65751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A0976CC6-CD8E-3F13-BE37-98DF9732DB5A}"/>
              </a:ext>
            </a:extLst>
          </p:cNvPr>
          <p:cNvGrpSpPr/>
          <p:nvPr/>
        </p:nvGrpSpPr>
        <p:grpSpPr>
          <a:xfrm>
            <a:off x="7294830" y="2523521"/>
            <a:ext cx="3193085" cy="3179238"/>
            <a:chOff x="7294830" y="2523521"/>
            <a:chExt cx="3193085" cy="3179238"/>
          </a:xfrm>
        </p:grpSpPr>
        <p:sp>
          <p:nvSpPr>
            <p:cNvPr id="8" name="Rectangle 7">
              <a:extLst>
                <a:ext uri="{FF2B5EF4-FFF2-40B4-BE49-F238E27FC236}">
                  <a16:creationId xmlns:a16="http://schemas.microsoft.com/office/drawing/2014/main" id="{5F2B29E3-98C8-B5F8-AC98-25276FA63F9B}"/>
                </a:ext>
              </a:extLst>
            </p:cNvPr>
            <p:cNvSpPr/>
            <p:nvPr/>
          </p:nvSpPr>
          <p:spPr bwMode="auto">
            <a:xfrm>
              <a:off x="8186489" y="3884043"/>
              <a:ext cx="1408360" cy="458875"/>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7" name="Block Arc 66">
              <a:extLst>
                <a:ext uri="{FF2B5EF4-FFF2-40B4-BE49-F238E27FC236}">
                  <a16:creationId xmlns:a16="http://schemas.microsoft.com/office/drawing/2014/main" id="{C5217D1E-4C54-DFE3-FB16-329DB3B258B6}"/>
                </a:ext>
              </a:extLst>
            </p:cNvPr>
            <p:cNvSpPr/>
            <p:nvPr/>
          </p:nvSpPr>
          <p:spPr bwMode="auto">
            <a:xfrm rot="5400000" flipH="1" flipV="1">
              <a:off x="7294830" y="2523521"/>
              <a:ext cx="1818248" cy="1818248"/>
            </a:xfrm>
            <a:prstGeom prst="blockArc">
              <a:avLst>
                <a:gd name="adj1" fmla="val 10816444"/>
                <a:gd name="adj2" fmla="val 16198509"/>
                <a:gd name="adj3" fmla="val 25527"/>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0" name="Block Arc 69">
              <a:extLst>
                <a:ext uri="{FF2B5EF4-FFF2-40B4-BE49-F238E27FC236}">
                  <a16:creationId xmlns:a16="http://schemas.microsoft.com/office/drawing/2014/main" id="{16815460-6BAC-ED53-CDDB-EBB3A050EF34}"/>
                </a:ext>
              </a:extLst>
            </p:cNvPr>
            <p:cNvSpPr/>
            <p:nvPr/>
          </p:nvSpPr>
          <p:spPr bwMode="auto">
            <a:xfrm rot="5400000">
              <a:off x="8669667" y="3884511"/>
              <a:ext cx="1818248" cy="1818248"/>
            </a:xfrm>
            <a:prstGeom prst="blockArc">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82DAEF8-9FCF-32B5-85E9-1B04F429F1E7}"/>
              </a:ext>
            </a:extLst>
          </p:cNvPr>
          <p:cNvGrpSpPr/>
          <p:nvPr/>
        </p:nvGrpSpPr>
        <p:grpSpPr>
          <a:xfrm>
            <a:off x="4813958" y="2644306"/>
            <a:ext cx="3454751" cy="1176153"/>
            <a:chOff x="4813958" y="2644306"/>
            <a:chExt cx="3454751" cy="1176153"/>
          </a:xfrm>
        </p:grpSpPr>
        <p:sp>
          <p:nvSpPr>
            <p:cNvPr id="62" name="Rectangle 61">
              <a:extLst>
                <a:ext uri="{FF2B5EF4-FFF2-40B4-BE49-F238E27FC236}">
                  <a16:creationId xmlns:a16="http://schemas.microsoft.com/office/drawing/2014/main" id="{CF570F87-608B-8301-6C09-0BF45A8676FC}"/>
                </a:ext>
              </a:extLst>
            </p:cNvPr>
            <p:cNvSpPr/>
            <p:nvPr/>
          </p:nvSpPr>
          <p:spPr bwMode="auto">
            <a:xfrm>
              <a:off x="4813958" y="3067123"/>
              <a:ext cx="845018" cy="458875"/>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9" name="Cube 78">
              <a:extLst>
                <a:ext uri="{FF2B5EF4-FFF2-40B4-BE49-F238E27FC236}">
                  <a16:creationId xmlns:a16="http://schemas.microsoft.com/office/drawing/2014/main" id="{24E445B2-8EDA-336D-BE32-823BF059C523}"/>
                </a:ext>
              </a:extLst>
            </p:cNvPr>
            <p:cNvSpPr/>
            <p:nvPr/>
          </p:nvSpPr>
          <p:spPr bwMode="auto">
            <a:xfrm>
              <a:off x="5388922" y="2644306"/>
              <a:ext cx="1414132" cy="1176153"/>
            </a:xfrm>
            <a:prstGeom prst="cub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000000"/>
                  </a:solidFill>
                  <a:ea typeface="Segoe UI" pitchFamily="34" charset="0"/>
                  <a:cs typeface="Segoe UI" pitchFamily="34" charset="0"/>
                </a:rPr>
                <a:t> </a:t>
              </a:r>
            </a:p>
            <a:p>
              <a:pPr algn="l" defTabSz="932472" fontAlgn="base">
                <a:spcBef>
                  <a:spcPct val="0"/>
                </a:spcBef>
                <a:spcAft>
                  <a:spcPct val="0"/>
                </a:spcAft>
              </a:pPr>
              <a:r>
                <a:rPr lang="en-US" sz="2000">
                  <a:solidFill>
                    <a:srgbClr val="000000"/>
                  </a:solidFill>
                  <a:ea typeface="Segoe UI" pitchFamily="34" charset="0"/>
                  <a:cs typeface="Segoe UI" pitchFamily="34" charset="0"/>
                </a:rPr>
                <a:t>       </a:t>
              </a:r>
              <a:r>
                <a:rPr lang="en-US" sz="2000">
                  <a:solidFill>
                    <a:schemeClr val="tx1"/>
                  </a:solidFill>
                  <a:ea typeface="Segoe UI" pitchFamily="34" charset="0"/>
                  <a:cs typeface="Segoe UI" pitchFamily="34" charset="0"/>
                </a:rPr>
                <a:t>ernel</a:t>
              </a:r>
            </a:p>
          </p:txBody>
        </p:sp>
        <p:sp>
          <p:nvSpPr>
            <p:cNvPr id="80" name="Rectangle 79">
              <a:extLst>
                <a:ext uri="{FF2B5EF4-FFF2-40B4-BE49-F238E27FC236}">
                  <a16:creationId xmlns:a16="http://schemas.microsoft.com/office/drawing/2014/main" id="{27B0ACBB-57BF-9812-A235-F7D81228FEF1}"/>
                </a:ext>
              </a:extLst>
            </p:cNvPr>
            <p:cNvSpPr/>
            <p:nvPr/>
          </p:nvSpPr>
          <p:spPr>
            <a:xfrm>
              <a:off x="5340687" y="2884119"/>
              <a:ext cx="633507" cy="923330"/>
            </a:xfrm>
            <a:prstGeom prst="rect">
              <a:avLst/>
            </a:prstGeom>
            <a:noFill/>
          </p:spPr>
          <p:txBody>
            <a:bodyPr wrap="none" lIns="91440" tIns="45720" rIns="91440" bIns="45720">
              <a:spAutoFit/>
            </a:bodyPr>
            <a:lstStyle/>
            <a:p>
              <a:pPr algn="ctr"/>
              <a:r>
                <a:rPr lang="en-US" sz="54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a:t>
              </a:r>
            </a:p>
          </p:txBody>
        </p:sp>
        <p:sp>
          <p:nvSpPr>
            <p:cNvPr id="23" name="Rectangle 22">
              <a:extLst>
                <a:ext uri="{FF2B5EF4-FFF2-40B4-BE49-F238E27FC236}">
                  <a16:creationId xmlns:a16="http://schemas.microsoft.com/office/drawing/2014/main" id="{80F79E18-7E86-AD43-AD5F-736EFA794E76}"/>
                </a:ext>
              </a:extLst>
            </p:cNvPr>
            <p:cNvSpPr/>
            <p:nvPr/>
          </p:nvSpPr>
          <p:spPr bwMode="auto">
            <a:xfrm>
              <a:off x="6620527" y="3017312"/>
              <a:ext cx="364860" cy="535954"/>
            </a:xfrm>
            <a:prstGeom prst="rect">
              <a:avLst/>
            </a:prstGeom>
            <a:gradFill>
              <a:gsLst>
                <a:gs pos="0">
                  <a:schemeClr val="tx2">
                    <a:lumMod val="50000"/>
                  </a:schemeClr>
                </a:gs>
                <a:gs pos="100000">
                  <a:srgbClr val="FFC000">
                    <a:alpha val="32824"/>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05" name="Multidocument 104">
              <a:extLst>
                <a:ext uri="{FF2B5EF4-FFF2-40B4-BE49-F238E27FC236}">
                  <a16:creationId xmlns:a16="http://schemas.microsoft.com/office/drawing/2014/main" id="{A6FD9D99-1C77-0937-9CB5-5C9D5E6AE2A3}"/>
                </a:ext>
              </a:extLst>
            </p:cNvPr>
            <p:cNvSpPr/>
            <p:nvPr/>
          </p:nvSpPr>
          <p:spPr bwMode="auto">
            <a:xfrm>
              <a:off x="6930649" y="2781357"/>
              <a:ext cx="1338060" cy="893467"/>
            </a:xfrm>
            <a:prstGeom prst="flowChartMultidocument">
              <a:avLst/>
            </a:prstGeom>
            <a:solidFill>
              <a:srgbClr val="FFC000"/>
            </a:solidFill>
            <a:ln>
              <a:solidFill>
                <a:schemeClr val="bg1"/>
              </a:solidFill>
              <a:headEnd type="none" w="med" len="med"/>
              <a:tailEnd type="none" w="med" len="med"/>
            </a:ln>
            <a:effectLst>
              <a:outerShdw blurRad="771749" sx="102000" sy="102000" algn="ctr" rotWithShape="0">
                <a:srgbClr val="FFC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B560F28-BC20-D988-1B6F-92079A0EA8D8}"/>
                </a:ext>
              </a:extLst>
            </p:cNvPr>
            <p:cNvSpPr txBox="1"/>
            <p:nvPr/>
          </p:nvSpPr>
          <p:spPr>
            <a:xfrm>
              <a:off x="6989204" y="3043002"/>
              <a:ext cx="1075364" cy="369332"/>
            </a:xfrm>
            <a:prstGeom prst="rect">
              <a:avLst/>
            </a:prstGeom>
            <a:noFill/>
          </p:spPr>
          <p:txBody>
            <a:bodyPr wrap="square" lIns="0" tIns="0" rIns="0" bIns="0" rtlCol="0">
              <a:spAutoFit/>
            </a:bodyPr>
            <a:lstStyle/>
            <a:p>
              <a:pPr algn="ctr"/>
              <a:r>
                <a:rPr lang="en-US" sz="1200">
                  <a:solidFill>
                    <a:schemeClr val="bg1"/>
                  </a:solidFill>
                </a:rPr>
                <a:t>Steps ready</a:t>
              </a:r>
              <a:br>
                <a:rPr lang="en-US" sz="1200">
                  <a:solidFill>
                    <a:schemeClr val="bg1"/>
                  </a:solidFill>
                </a:rPr>
              </a:br>
              <a:r>
                <a:rPr lang="en-US" sz="1200">
                  <a:solidFill>
                    <a:schemeClr val="bg1"/>
                  </a:solidFill>
                </a:rPr>
                <a:t>from planner</a:t>
              </a:r>
            </a:p>
          </p:txBody>
        </p:sp>
        <p:sp>
          <p:nvSpPr>
            <p:cNvPr id="107" name="Oval 106">
              <a:extLst>
                <a:ext uri="{FF2B5EF4-FFF2-40B4-BE49-F238E27FC236}">
                  <a16:creationId xmlns:a16="http://schemas.microsoft.com/office/drawing/2014/main" id="{B027933C-F270-89CF-9AE7-407E6FAB85F6}"/>
                </a:ext>
              </a:extLst>
            </p:cNvPr>
            <p:cNvSpPr/>
            <p:nvPr/>
          </p:nvSpPr>
          <p:spPr bwMode="auto">
            <a:xfrm>
              <a:off x="7073968" y="3500202"/>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1</a:t>
              </a:r>
            </a:p>
          </p:txBody>
        </p:sp>
        <p:sp>
          <p:nvSpPr>
            <p:cNvPr id="108" name="Oval 107">
              <a:extLst>
                <a:ext uri="{FF2B5EF4-FFF2-40B4-BE49-F238E27FC236}">
                  <a16:creationId xmlns:a16="http://schemas.microsoft.com/office/drawing/2014/main" id="{9EA46232-4657-41E3-9B6F-8AEAEDFB0F44}"/>
                </a:ext>
              </a:extLst>
            </p:cNvPr>
            <p:cNvSpPr/>
            <p:nvPr/>
          </p:nvSpPr>
          <p:spPr bwMode="auto">
            <a:xfrm>
              <a:off x="7330994" y="3500202"/>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2</a:t>
              </a:r>
            </a:p>
          </p:txBody>
        </p:sp>
        <p:sp>
          <p:nvSpPr>
            <p:cNvPr id="109" name="Oval 108">
              <a:extLst>
                <a:ext uri="{FF2B5EF4-FFF2-40B4-BE49-F238E27FC236}">
                  <a16:creationId xmlns:a16="http://schemas.microsoft.com/office/drawing/2014/main" id="{4B2D701A-20D9-4497-3C14-431447A14078}"/>
                </a:ext>
              </a:extLst>
            </p:cNvPr>
            <p:cNvSpPr/>
            <p:nvPr/>
          </p:nvSpPr>
          <p:spPr bwMode="auto">
            <a:xfrm>
              <a:off x="7588020" y="3500202"/>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3</a:t>
              </a:r>
            </a:p>
          </p:txBody>
        </p:sp>
        <p:sp>
          <p:nvSpPr>
            <p:cNvPr id="110" name="Oval 109">
              <a:extLst>
                <a:ext uri="{FF2B5EF4-FFF2-40B4-BE49-F238E27FC236}">
                  <a16:creationId xmlns:a16="http://schemas.microsoft.com/office/drawing/2014/main" id="{E1EE08B9-4DB1-C611-91C7-50506793D913}"/>
                </a:ext>
              </a:extLst>
            </p:cNvPr>
            <p:cNvSpPr/>
            <p:nvPr/>
          </p:nvSpPr>
          <p:spPr bwMode="auto">
            <a:xfrm>
              <a:off x="7845047" y="3500202"/>
              <a:ext cx="191642" cy="191642"/>
            </a:xfrm>
            <a:prstGeom prst="ellipse">
              <a:avLst/>
            </a:prstGeom>
            <a:solidFill>
              <a:srgbClr val="FFFF00"/>
            </a:solidFill>
            <a:ln>
              <a:solidFill>
                <a:schemeClr val="bg1"/>
              </a:solidFill>
              <a:headEnd type="none" w="med" len="med"/>
              <a:tailEnd type="none" w="med" len="med"/>
            </a:ln>
            <a:effectLst>
              <a:outerShdw blurRad="50800" dist="38100" dir="16200000"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a:t>
              </a:r>
            </a:p>
          </p:txBody>
        </p:sp>
      </p:grpSp>
      <p:sp>
        <p:nvSpPr>
          <p:cNvPr id="33" name="TextBox 32">
            <a:extLst>
              <a:ext uri="{FF2B5EF4-FFF2-40B4-BE49-F238E27FC236}">
                <a16:creationId xmlns:a16="http://schemas.microsoft.com/office/drawing/2014/main" id="{25D18D8D-5816-89DB-2A1D-61DFA5DE2B79}"/>
              </a:ext>
            </a:extLst>
          </p:cNvPr>
          <p:cNvSpPr txBox="1"/>
          <p:nvPr/>
        </p:nvSpPr>
        <p:spPr>
          <a:xfrm>
            <a:off x="-2776451" y="3890356"/>
            <a:ext cx="65" cy="307777"/>
          </a:xfrm>
          <a:prstGeom prst="rect">
            <a:avLst/>
          </a:prstGeom>
          <a:noFill/>
        </p:spPr>
        <p:txBody>
          <a:bodyPr wrap="none" lIns="0" tIns="0" rIns="0" bIns="0" rtlCol="0">
            <a:spAutoFit/>
          </a:bodyPr>
          <a:lstStyle/>
          <a:p>
            <a:pPr algn="l"/>
            <a:endParaRPr lang="en-US" sz="2000"/>
          </a:p>
        </p:txBody>
      </p:sp>
      <p:grpSp>
        <p:nvGrpSpPr>
          <p:cNvPr id="22" name="Group 21">
            <a:extLst>
              <a:ext uri="{FF2B5EF4-FFF2-40B4-BE49-F238E27FC236}">
                <a16:creationId xmlns:a16="http://schemas.microsoft.com/office/drawing/2014/main" id="{FFA97444-78DF-4046-AA5E-BA30035EE4D6}"/>
              </a:ext>
            </a:extLst>
          </p:cNvPr>
          <p:cNvGrpSpPr/>
          <p:nvPr/>
        </p:nvGrpSpPr>
        <p:grpSpPr>
          <a:xfrm>
            <a:off x="4149876" y="5037640"/>
            <a:ext cx="5724499" cy="674631"/>
            <a:chOff x="4149876" y="5037640"/>
            <a:chExt cx="5724499" cy="674631"/>
          </a:xfrm>
        </p:grpSpPr>
        <p:sp>
          <p:nvSpPr>
            <p:cNvPr id="65" name="Rectangle 64">
              <a:extLst>
                <a:ext uri="{FF2B5EF4-FFF2-40B4-BE49-F238E27FC236}">
                  <a16:creationId xmlns:a16="http://schemas.microsoft.com/office/drawing/2014/main" id="{AA3412C3-160C-D1DD-D157-03F4B49336A1}"/>
                </a:ext>
              </a:extLst>
            </p:cNvPr>
            <p:cNvSpPr/>
            <p:nvPr/>
          </p:nvSpPr>
          <p:spPr bwMode="auto">
            <a:xfrm>
              <a:off x="4149876" y="5253396"/>
              <a:ext cx="5444973" cy="458875"/>
            </a:xfrm>
            <a:prstGeom prst="rect">
              <a:avLst/>
            </a:prstGeom>
            <a:gradFill>
              <a:gsLst>
                <a:gs pos="0">
                  <a:schemeClr val="tx1">
                    <a:lumMod val="65000"/>
                  </a:schemeClr>
                </a:gs>
                <a:gs pos="14000">
                  <a:schemeClr val="accent6">
                    <a:lumMod val="40000"/>
                    <a:lumOff val="60000"/>
                  </a:schemeClr>
                </a:gs>
                <a:gs pos="59000">
                  <a:srgbClr val="FF40FF"/>
                </a:gs>
                <a:gs pos="80000">
                  <a:srgbClr val="E06000"/>
                </a:gs>
                <a:gs pos="100000">
                  <a:srgbClr val="92D050"/>
                </a:gs>
              </a:gsLst>
              <a:lin ang="12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7" name="TextBox 96">
              <a:extLst>
                <a:ext uri="{FF2B5EF4-FFF2-40B4-BE49-F238E27FC236}">
                  <a16:creationId xmlns:a16="http://schemas.microsoft.com/office/drawing/2014/main" id="{3AD85086-DC85-C173-8663-F0637EFF72EE}"/>
                </a:ext>
              </a:extLst>
            </p:cNvPr>
            <p:cNvSpPr txBox="1"/>
            <p:nvPr/>
          </p:nvSpPr>
          <p:spPr>
            <a:xfrm>
              <a:off x="6744463" y="5037640"/>
              <a:ext cx="1981160" cy="153888"/>
            </a:xfrm>
            <a:prstGeom prst="rect">
              <a:avLst/>
            </a:prstGeom>
            <a:noFill/>
            <a:effectLst>
              <a:outerShdw blurRad="63151" dist="25140" algn="l" rotWithShape="0">
                <a:schemeClr val="tx1">
                  <a:alpha val="74949"/>
                </a:schemeClr>
              </a:outerShdw>
            </a:effectLst>
          </p:spPr>
          <p:txBody>
            <a:bodyPr wrap="square" lIns="0" tIns="0" rIns="0" bIns="0" rtlCol="0">
              <a:spAutoFit/>
            </a:bodyPr>
            <a:lstStyle/>
            <a:p>
              <a:pPr algn="ctr"/>
              <a:r>
                <a:rPr lang="en-US" sz="1000" i="1" spc="100"/>
                <a:t>RUNNING </a:t>
              </a:r>
              <a:r>
                <a:rPr lang="en-US" sz="1000" i="1" spc="100">
                  <a:solidFill>
                    <a:srgbClr val="FFFF00"/>
                  </a:solidFill>
                </a:rPr>
                <a:t>STEPS</a:t>
              </a:r>
              <a:r>
                <a:rPr lang="en-US" sz="1000" i="1" spc="100"/>
                <a:t> PIPELINE</a:t>
              </a:r>
            </a:p>
          </p:txBody>
        </p:sp>
        <p:sp>
          <p:nvSpPr>
            <p:cNvPr id="98" name="TextBox 97">
              <a:extLst>
                <a:ext uri="{FF2B5EF4-FFF2-40B4-BE49-F238E27FC236}">
                  <a16:creationId xmlns:a16="http://schemas.microsoft.com/office/drawing/2014/main" id="{FB4EFF33-129D-ECAE-723C-DFF8962403CF}"/>
                </a:ext>
              </a:extLst>
            </p:cNvPr>
            <p:cNvSpPr txBox="1"/>
            <p:nvPr/>
          </p:nvSpPr>
          <p:spPr>
            <a:xfrm>
              <a:off x="5236467" y="5297980"/>
              <a:ext cx="815025" cy="369332"/>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sz="1200"/>
                <a:t>Result</a:t>
              </a:r>
              <a:br>
                <a:rPr lang="en-US" sz="1200"/>
              </a:br>
              <a:r>
                <a:rPr lang="en-US" sz="1200"/>
                <a:t>is ready</a:t>
              </a:r>
            </a:p>
          </p:txBody>
        </p:sp>
        <p:sp>
          <p:nvSpPr>
            <p:cNvPr id="121" name="Freeform 120">
              <a:extLst>
                <a:ext uri="{FF2B5EF4-FFF2-40B4-BE49-F238E27FC236}">
                  <a16:creationId xmlns:a16="http://schemas.microsoft.com/office/drawing/2014/main" id="{60264660-F724-0F27-5B15-69B1FC05E5AE}"/>
                </a:ext>
              </a:extLst>
            </p:cNvPr>
            <p:cNvSpPr/>
            <p:nvPr/>
          </p:nvSpPr>
          <p:spPr bwMode="auto">
            <a:xfrm rot="5400000">
              <a:off x="6172790" y="5432333"/>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7EB849A-AC3C-43F6-D0C0-D4B45F70BF45}"/>
                </a:ext>
              </a:extLst>
            </p:cNvPr>
            <p:cNvSpPr/>
            <p:nvPr/>
          </p:nvSpPr>
          <p:spPr bwMode="auto">
            <a:xfrm>
              <a:off x="6731311" y="538960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1</a:t>
              </a:r>
            </a:p>
          </p:txBody>
        </p:sp>
        <p:sp>
          <p:nvSpPr>
            <p:cNvPr id="126" name="Oval 125">
              <a:extLst>
                <a:ext uri="{FF2B5EF4-FFF2-40B4-BE49-F238E27FC236}">
                  <a16:creationId xmlns:a16="http://schemas.microsoft.com/office/drawing/2014/main" id="{E7BE9E23-0C11-EAB9-85DA-CF5B467BB6F4}"/>
                </a:ext>
              </a:extLst>
            </p:cNvPr>
            <p:cNvSpPr/>
            <p:nvPr/>
          </p:nvSpPr>
          <p:spPr bwMode="auto">
            <a:xfrm>
              <a:off x="7154926" y="538960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2</a:t>
              </a:r>
            </a:p>
          </p:txBody>
        </p:sp>
        <p:sp>
          <p:nvSpPr>
            <p:cNvPr id="127" name="Oval 126">
              <a:extLst>
                <a:ext uri="{FF2B5EF4-FFF2-40B4-BE49-F238E27FC236}">
                  <a16:creationId xmlns:a16="http://schemas.microsoft.com/office/drawing/2014/main" id="{F9F01C2F-ABEC-C092-3241-F6DFA82EC5CD}"/>
                </a:ext>
              </a:extLst>
            </p:cNvPr>
            <p:cNvSpPr/>
            <p:nvPr/>
          </p:nvSpPr>
          <p:spPr bwMode="auto">
            <a:xfrm>
              <a:off x="7690931" y="538960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3</a:t>
              </a:r>
            </a:p>
          </p:txBody>
        </p:sp>
        <p:sp>
          <p:nvSpPr>
            <p:cNvPr id="128" name="Oval 127">
              <a:extLst>
                <a:ext uri="{FF2B5EF4-FFF2-40B4-BE49-F238E27FC236}">
                  <a16:creationId xmlns:a16="http://schemas.microsoft.com/office/drawing/2014/main" id="{F91FCFD8-7573-15EE-9DDF-D798995259C5}"/>
                </a:ext>
              </a:extLst>
            </p:cNvPr>
            <p:cNvSpPr/>
            <p:nvPr/>
          </p:nvSpPr>
          <p:spPr bwMode="auto">
            <a:xfrm>
              <a:off x="8404660" y="5389608"/>
              <a:ext cx="191642" cy="191642"/>
            </a:xfrm>
            <a:prstGeom prst="ellipse">
              <a:avLst/>
            </a:prstGeom>
            <a:solidFill>
              <a:srgbClr val="FFFF00"/>
            </a:solidFill>
            <a:ln>
              <a:solidFill>
                <a:schemeClr val="bg1"/>
              </a:solidFill>
              <a:headEnd type="none" w="med" len="med"/>
              <a:tailEnd type="none" w="med" len="med"/>
            </a:ln>
            <a:effectLst>
              <a:outerShdw blurRad="57735" dist="65941" algn="l" rotWithShape="0">
                <a:srgbClr val="FFFF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b="1">
                  <a:solidFill>
                    <a:srgbClr val="000000"/>
                  </a:solidFill>
                  <a:ea typeface="Segoe UI" pitchFamily="34" charset="0"/>
                  <a:cs typeface="Segoe UI" pitchFamily="34" charset="0"/>
                </a:rPr>
                <a:t>…</a:t>
              </a:r>
            </a:p>
          </p:txBody>
        </p:sp>
        <p:sp>
          <p:nvSpPr>
            <p:cNvPr id="7" name="Freeform 6">
              <a:extLst>
                <a:ext uri="{FF2B5EF4-FFF2-40B4-BE49-F238E27FC236}">
                  <a16:creationId xmlns:a16="http://schemas.microsoft.com/office/drawing/2014/main" id="{7D062BAF-2DF2-693D-5150-3EF3539CD3A3}"/>
                </a:ext>
              </a:extLst>
            </p:cNvPr>
            <p:cNvSpPr/>
            <p:nvPr/>
          </p:nvSpPr>
          <p:spPr bwMode="auto">
            <a:xfrm rot="5400000">
              <a:off x="8810946" y="5419633"/>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55B3CFB-BC42-AFC0-23A8-31384CB00336}"/>
                </a:ext>
              </a:extLst>
            </p:cNvPr>
            <p:cNvSpPr txBox="1"/>
            <p:nvPr/>
          </p:nvSpPr>
          <p:spPr>
            <a:xfrm>
              <a:off x="9146982" y="5291389"/>
              <a:ext cx="727393" cy="369332"/>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sz="1200" b="1"/>
                <a:t>Execute Steps</a:t>
              </a:r>
            </a:p>
          </p:txBody>
        </p:sp>
        <p:sp>
          <p:nvSpPr>
            <p:cNvPr id="36" name="Freeform 35">
              <a:extLst>
                <a:ext uri="{FF2B5EF4-FFF2-40B4-BE49-F238E27FC236}">
                  <a16:creationId xmlns:a16="http://schemas.microsoft.com/office/drawing/2014/main" id="{D0C73616-1CF8-AF55-5E9B-4C100C98BD12}"/>
                </a:ext>
              </a:extLst>
            </p:cNvPr>
            <p:cNvSpPr/>
            <p:nvPr/>
          </p:nvSpPr>
          <p:spPr bwMode="auto">
            <a:xfrm rot="5400000">
              <a:off x="6590703" y="5456730"/>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D2283A05-9725-1126-58C7-7120CF439B85}"/>
                </a:ext>
              </a:extLst>
            </p:cNvPr>
            <p:cNvSpPr/>
            <p:nvPr/>
          </p:nvSpPr>
          <p:spPr bwMode="auto">
            <a:xfrm rot="5400000">
              <a:off x="7012086" y="5456731"/>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C59BC4AA-4731-83FE-F7FA-E52C57BCFCAB}"/>
                </a:ext>
              </a:extLst>
            </p:cNvPr>
            <p:cNvSpPr/>
            <p:nvPr/>
          </p:nvSpPr>
          <p:spPr bwMode="auto">
            <a:xfrm rot="5400000">
              <a:off x="7530386" y="5456732"/>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E11C4511-0BE9-229C-0C66-FCF007272336}"/>
                </a:ext>
              </a:extLst>
            </p:cNvPr>
            <p:cNvSpPr/>
            <p:nvPr/>
          </p:nvSpPr>
          <p:spPr bwMode="auto">
            <a:xfrm rot="5400000">
              <a:off x="8242523" y="5456733"/>
              <a:ext cx="146774" cy="73771"/>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FD285F1F-D5F5-4613-4A3E-BDAA33CD6893}"/>
              </a:ext>
            </a:extLst>
          </p:cNvPr>
          <p:cNvGrpSpPr/>
          <p:nvPr/>
        </p:nvGrpSpPr>
        <p:grpSpPr>
          <a:xfrm>
            <a:off x="9785306" y="4188427"/>
            <a:ext cx="1739327" cy="1022278"/>
            <a:chOff x="9785306" y="4188427"/>
            <a:chExt cx="1739327" cy="1022278"/>
          </a:xfrm>
        </p:grpSpPr>
        <p:sp>
          <p:nvSpPr>
            <p:cNvPr id="131" name="TextBox 130">
              <a:extLst>
                <a:ext uri="{FF2B5EF4-FFF2-40B4-BE49-F238E27FC236}">
                  <a16:creationId xmlns:a16="http://schemas.microsoft.com/office/drawing/2014/main" id="{75B313BD-D419-CB6B-F306-01FC64F3C9E5}"/>
                </a:ext>
              </a:extLst>
            </p:cNvPr>
            <p:cNvSpPr txBox="1"/>
            <p:nvPr/>
          </p:nvSpPr>
          <p:spPr>
            <a:xfrm>
              <a:off x="10807768" y="4594803"/>
              <a:ext cx="716865" cy="138499"/>
            </a:xfrm>
            <a:prstGeom prst="rect">
              <a:avLst/>
            </a:prstGeom>
            <a:noFill/>
          </p:spPr>
          <p:txBody>
            <a:bodyPr wrap="square" lIns="0" tIns="0" rIns="0" bIns="0" rtlCol="0">
              <a:spAutoFit/>
            </a:bodyPr>
            <a:lstStyle/>
            <a:p>
              <a:pPr algn="ctr"/>
              <a:r>
                <a:rPr lang="en-US" sz="900" b="1"/>
                <a:t>APIs</a:t>
              </a:r>
            </a:p>
          </p:txBody>
        </p:sp>
        <p:sp>
          <p:nvSpPr>
            <p:cNvPr id="6" name="TextBox 5">
              <a:extLst>
                <a:ext uri="{FF2B5EF4-FFF2-40B4-BE49-F238E27FC236}">
                  <a16:creationId xmlns:a16="http://schemas.microsoft.com/office/drawing/2014/main" id="{57233ECF-0B86-7070-B853-AE542DC7C61E}"/>
                </a:ext>
              </a:extLst>
            </p:cNvPr>
            <p:cNvSpPr txBox="1"/>
            <p:nvPr/>
          </p:nvSpPr>
          <p:spPr>
            <a:xfrm>
              <a:off x="9785306" y="4495617"/>
              <a:ext cx="862536" cy="369332"/>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sz="1200"/>
                <a:t>Gather</a:t>
              </a:r>
              <a:br>
                <a:rPr lang="en-US" sz="1200"/>
              </a:br>
              <a:r>
                <a:rPr lang="en-US" sz="1200"/>
                <a:t>Connectors</a:t>
              </a:r>
            </a:p>
          </p:txBody>
        </p:sp>
        <p:sp>
          <p:nvSpPr>
            <p:cNvPr id="12" name="Freeform 11">
              <a:extLst>
                <a:ext uri="{FF2B5EF4-FFF2-40B4-BE49-F238E27FC236}">
                  <a16:creationId xmlns:a16="http://schemas.microsoft.com/office/drawing/2014/main" id="{9144471A-6216-55B7-5B91-476D734B4882}"/>
                </a:ext>
              </a:extLst>
            </p:cNvPr>
            <p:cNvSpPr/>
            <p:nvPr/>
          </p:nvSpPr>
          <p:spPr bwMode="auto">
            <a:xfrm rot="900000">
              <a:off x="10035305" y="5075440"/>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9FCD6F-768B-A6C8-3486-7444E41618C4}"/>
                </a:ext>
              </a:extLst>
            </p:cNvPr>
            <p:cNvCxnSpPr>
              <a:cxnSpLocks/>
            </p:cNvCxnSpPr>
            <p:nvPr/>
          </p:nvCxnSpPr>
          <p:spPr>
            <a:xfrm flipH="1" flipV="1">
              <a:off x="10592021" y="4677777"/>
              <a:ext cx="215747" cy="5013"/>
            </a:xfrm>
            <a:prstGeom prst="straightConnector1">
              <a:avLst/>
            </a:prstGeom>
            <a:ln w="25400">
              <a:solidFill>
                <a:schemeClr val="tx1"/>
              </a:solidFill>
              <a:headEnd type="none" w="lg" len="med"/>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Can 31">
              <a:extLst>
                <a:ext uri="{FF2B5EF4-FFF2-40B4-BE49-F238E27FC236}">
                  <a16:creationId xmlns:a16="http://schemas.microsoft.com/office/drawing/2014/main" id="{6C924B7B-C790-502D-EF01-9A1C79B8A656}"/>
                </a:ext>
              </a:extLst>
            </p:cNvPr>
            <p:cNvSpPr/>
            <p:nvPr/>
          </p:nvSpPr>
          <p:spPr bwMode="auto">
            <a:xfrm>
              <a:off x="10993412" y="4188427"/>
              <a:ext cx="345575" cy="330490"/>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80D44A65-F6AE-9695-A192-1A2E22CE7E20}"/>
              </a:ext>
            </a:extLst>
          </p:cNvPr>
          <p:cNvGrpSpPr/>
          <p:nvPr/>
        </p:nvGrpSpPr>
        <p:grpSpPr>
          <a:xfrm>
            <a:off x="7080843" y="3798189"/>
            <a:ext cx="1644780" cy="992324"/>
            <a:chOff x="7080843" y="3798189"/>
            <a:chExt cx="1644780" cy="992324"/>
          </a:xfrm>
        </p:grpSpPr>
        <p:sp>
          <p:nvSpPr>
            <p:cNvPr id="90" name="TextBox 89">
              <a:extLst>
                <a:ext uri="{FF2B5EF4-FFF2-40B4-BE49-F238E27FC236}">
                  <a16:creationId xmlns:a16="http://schemas.microsoft.com/office/drawing/2014/main" id="{D15FE92A-119A-E2F4-6B75-907529E98D5A}"/>
                </a:ext>
              </a:extLst>
            </p:cNvPr>
            <p:cNvSpPr txBox="1"/>
            <p:nvPr/>
          </p:nvSpPr>
          <p:spPr>
            <a:xfrm>
              <a:off x="7839535" y="3915254"/>
              <a:ext cx="527013" cy="369332"/>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sz="1200"/>
                <a:t>Gather</a:t>
              </a:r>
              <a:br>
                <a:rPr lang="en-US" sz="1200"/>
              </a:br>
              <a:r>
                <a:rPr lang="en-US" sz="1200"/>
                <a:t>Skills</a:t>
              </a:r>
            </a:p>
          </p:txBody>
        </p:sp>
        <p:sp>
          <p:nvSpPr>
            <p:cNvPr id="115" name="Freeform 114">
              <a:extLst>
                <a:ext uri="{FF2B5EF4-FFF2-40B4-BE49-F238E27FC236}">
                  <a16:creationId xmlns:a16="http://schemas.microsoft.com/office/drawing/2014/main" id="{9E39F6FE-FB2E-186B-B198-16EEA9FE952F}"/>
                </a:ext>
              </a:extLst>
            </p:cNvPr>
            <p:cNvSpPr/>
            <p:nvPr/>
          </p:nvSpPr>
          <p:spPr bwMode="auto">
            <a:xfrm rot="19800000">
              <a:off x="7545046" y="3798189"/>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EE18C2E7-127E-BCA8-CD72-C80C114668BF}"/>
                </a:ext>
              </a:extLst>
            </p:cNvPr>
            <p:cNvSpPr/>
            <p:nvPr/>
          </p:nvSpPr>
          <p:spPr bwMode="auto">
            <a:xfrm rot="16200000">
              <a:off x="8523430" y="4057403"/>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1" name="Can 40">
              <a:extLst>
                <a:ext uri="{FF2B5EF4-FFF2-40B4-BE49-F238E27FC236}">
                  <a16:creationId xmlns:a16="http://schemas.microsoft.com/office/drawing/2014/main" id="{01315C5C-07B7-B917-338B-DA132768ED0D}"/>
                </a:ext>
              </a:extLst>
            </p:cNvPr>
            <p:cNvSpPr/>
            <p:nvPr/>
          </p:nvSpPr>
          <p:spPr bwMode="auto">
            <a:xfrm>
              <a:off x="7260684" y="4258207"/>
              <a:ext cx="345575" cy="330490"/>
            </a:xfrm>
            <a:prstGeom prst="can">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990B03A7-FA65-6558-9FDC-B6E6039DB6A1}"/>
                </a:ext>
              </a:extLst>
            </p:cNvPr>
            <p:cNvSpPr txBox="1"/>
            <p:nvPr/>
          </p:nvSpPr>
          <p:spPr>
            <a:xfrm>
              <a:off x="7080843" y="4652014"/>
              <a:ext cx="716865" cy="138499"/>
            </a:xfrm>
            <a:prstGeom prst="rect">
              <a:avLst/>
            </a:prstGeom>
            <a:noFill/>
          </p:spPr>
          <p:txBody>
            <a:bodyPr wrap="square" lIns="0" tIns="0" rIns="0" bIns="0" rtlCol="0">
              <a:spAutoFit/>
            </a:bodyPr>
            <a:lstStyle/>
            <a:p>
              <a:pPr algn="ctr"/>
              <a:r>
                <a:rPr lang="en-US" sz="900" b="1"/>
                <a:t>SKILLS</a:t>
              </a:r>
            </a:p>
          </p:txBody>
        </p:sp>
        <p:cxnSp>
          <p:nvCxnSpPr>
            <p:cNvPr id="44" name="Straight Arrow Connector 43">
              <a:extLst>
                <a:ext uri="{FF2B5EF4-FFF2-40B4-BE49-F238E27FC236}">
                  <a16:creationId xmlns:a16="http://schemas.microsoft.com/office/drawing/2014/main" id="{5910BE67-D449-30A1-272B-E64BAFAC3CC8}"/>
                </a:ext>
              </a:extLst>
            </p:cNvPr>
            <p:cNvCxnSpPr>
              <a:cxnSpLocks/>
            </p:cNvCxnSpPr>
            <p:nvPr/>
          </p:nvCxnSpPr>
          <p:spPr>
            <a:xfrm flipV="1">
              <a:off x="7663769" y="4140191"/>
              <a:ext cx="203671" cy="184955"/>
            </a:xfrm>
            <a:prstGeom prst="straightConnector1">
              <a:avLst/>
            </a:prstGeom>
            <a:ln w="25400">
              <a:solidFill>
                <a:schemeClr val="tx1"/>
              </a:solidFill>
              <a:headEnd type="none" w="lg" len="med"/>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FA324F-8574-230B-A77C-733C5DF5E47C}"/>
                </a:ext>
              </a:extLst>
            </p:cNvPr>
            <p:cNvSpPr txBox="1"/>
            <p:nvPr/>
          </p:nvSpPr>
          <p:spPr>
            <a:xfrm>
              <a:off x="7124155" y="4395806"/>
              <a:ext cx="610888" cy="123111"/>
            </a:xfrm>
            <a:prstGeom prst="rect">
              <a:avLst/>
            </a:prstGeom>
            <a:solidFill>
              <a:schemeClr val="bg1">
                <a:alpha val="21000"/>
              </a:schemeClr>
            </a:solidFill>
          </p:spPr>
          <p:txBody>
            <a:bodyPr wrap="square" lIns="0" tIns="0" rIns="0" bIns="0" rtlCol="0">
              <a:spAutoFit/>
            </a:bodyPr>
            <a:lstStyle/>
            <a:p>
              <a:pPr algn="ctr"/>
              <a:r>
                <a:rPr lang="en-US" sz="800"/>
                <a:t>V1 READY</a:t>
              </a:r>
            </a:p>
          </p:txBody>
        </p:sp>
      </p:grpSp>
      <p:grpSp>
        <p:nvGrpSpPr>
          <p:cNvPr id="34" name="Group 33">
            <a:extLst>
              <a:ext uri="{FF2B5EF4-FFF2-40B4-BE49-F238E27FC236}">
                <a16:creationId xmlns:a16="http://schemas.microsoft.com/office/drawing/2014/main" id="{F26A817C-F166-24C0-7F70-EDF51FB84A7A}"/>
              </a:ext>
            </a:extLst>
          </p:cNvPr>
          <p:cNvGrpSpPr/>
          <p:nvPr/>
        </p:nvGrpSpPr>
        <p:grpSpPr>
          <a:xfrm>
            <a:off x="8905845" y="2961874"/>
            <a:ext cx="1238678" cy="1390345"/>
            <a:chOff x="8905845" y="2961874"/>
            <a:chExt cx="1238678" cy="1390345"/>
          </a:xfrm>
        </p:grpSpPr>
        <p:sp>
          <p:nvSpPr>
            <p:cNvPr id="88" name="TextBox 87">
              <a:extLst>
                <a:ext uri="{FF2B5EF4-FFF2-40B4-BE49-F238E27FC236}">
                  <a16:creationId xmlns:a16="http://schemas.microsoft.com/office/drawing/2014/main" id="{91F99A6C-708D-FB1C-3397-98E91FE71862}"/>
                </a:ext>
              </a:extLst>
            </p:cNvPr>
            <p:cNvSpPr txBox="1"/>
            <p:nvPr/>
          </p:nvSpPr>
          <p:spPr>
            <a:xfrm>
              <a:off x="8905845" y="3928814"/>
              <a:ext cx="786873" cy="369332"/>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sz="1200"/>
                <a:t>Gather</a:t>
              </a:r>
              <a:br>
                <a:rPr lang="en-US" sz="1200"/>
              </a:br>
              <a:r>
                <a:rPr lang="en-US" sz="1200"/>
                <a:t>Memories</a:t>
              </a:r>
            </a:p>
          </p:txBody>
        </p:sp>
        <p:sp>
          <p:nvSpPr>
            <p:cNvPr id="114" name="Freeform 113">
              <a:extLst>
                <a:ext uri="{FF2B5EF4-FFF2-40B4-BE49-F238E27FC236}">
                  <a16:creationId xmlns:a16="http://schemas.microsoft.com/office/drawing/2014/main" id="{B6A795B7-912F-B78B-98AC-9924082FAA39}"/>
                </a:ext>
              </a:extLst>
            </p:cNvPr>
            <p:cNvSpPr/>
            <p:nvPr/>
          </p:nvSpPr>
          <p:spPr bwMode="auto">
            <a:xfrm rot="13500000">
              <a:off x="8940046" y="3028802"/>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2F2FAFC8-5AAF-D85B-1BAD-F5BA0673BB7B}"/>
                </a:ext>
              </a:extLst>
            </p:cNvPr>
            <p:cNvSpPr/>
            <p:nvPr/>
          </p:nvSpPr>
          <p:spPr bwMode="auto">
            <a:xfrm rot="19800000">
              <a:off x="9875402" y="4216954"/>
              <a:ext cx="269121" cy="135265"/>
            </a:xfrm>
            <a:custGeom>
              <a:avLst/>
              <a:gdLst>
                <a:gd name="connsiteX0" fmla="*/ 0 w 1838425"/>
                <a:gd name="connsiteY0" fmla="*/ 0 h 924025"/>
                <a:gd name="connsiteX1" fmla="*/ 924025 w 1838425"/>
                <a:gd name="connsiteY1" fmla="*/ 924025 h 924025"/>
                <a:gd name="connsiteX2" fmla="*/ 1838425 w 1838425"/>
                <a:gd name="connsiteY2" fmla="*/ 9625 h 924025"/>
              </a:gdLst>
              <a:ahLst/>
              <a:cxnLst>
                <a:cxn ang="0">
                  <a:pos x="connsiteX0" y="connsiteY0"/>
                </a:cxn>
                <a:cxn ang="0">
                  <a:pos x="connsiteX1" y="connsiteY1"/>
                </a:cxn>
                <a:cxn ang="0">
                  <a:pos x="connsiteX2" y="connsiteY2"/>
                </a:cxn>
              </a:cxnLst>
              <a:rect l="l" t="t" r="r" b="b"/>
              <a:pathLst>
                <a:path w="1838425" h="924025">
                  <a:moveTo>
                    <a:pt x="0" y="0"/>
                  </a:moveTo>
                  <a:lnTo>
                    <a:pt x="924025" y="924025"/>
                  </a:lnTo>
                  <a:lnTo>
                    <a:pt x="1838425" y="9625"/>
                  </a:lnTo>
                </a:path>
              </a:pathLst>
            </a:custGeom>
            <a:noFill/>
            <a:ln w="381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EA391D9C-033D-930C-C729-34F7B1FD09C0}"/>
              </a:ext>
            </a:extLst>
          </p:cNvPr>
          <p:cNvSpPr txBox="1"/>
          <p:nvPr/>
        </p:nvSpPr>
        <p:spPr>
          <a:xfrm>
            <a:off x="1725687" y="3035825"/>
            <a:ext cx="1836733" cy="615553"/>
          </a:xfrm>
          <a:prstGeom prst="rect">
            <a:avLst/>
          </a:prstGeom>
          <a:noFill/>
        </p:spPr>
        <p:txBody>
          <a:bodyPr wrap="square" lIns="0" tIns="0" rIns="0" bIns="0" rtlCol="0">
            <a:spAutoFit/>
          </a:bodyPr>
          <a:lstStyle/>
          <a:p>
            <a:pPr algn="l"/>
            <a:r>
              <a:rPr lang="en-US" sz="2000"/>
              <a:t>It all starts with a user’s AI ask …</a:t>
            </a:r>
          </a:p>
        </p:txBody>
      </p:sp>
      <p:cxnSp>
        <p:nvCxnSpPr>
          <p:cNvPr id="26" name="Straight Connector 25">
            <a:extLst>
              <a:ext uri="{FF2B5EF4-FFF2-40B4-BE49-F238E27FC236}">
                <a16:creationId xmlns:a16="http://schemas.microsoft.com/office/drawing/2014/main" id="{08F88D11-4CF3-E925-570C-C4F427FDD281}"/>
              </a:ext>
              <a:ext uri="{C183D7F6-B498-43B3-948B-1728B52AA6E4}">
                <adec:decorative xmlns:adec="http://schemas.microsoft.com/office/drawing/2017/decorative" val="1"/>
              </a:ext>
            </a:extLst>
          </p:cNvPr>
          <p:cNvCxnSpPr>
            <a:cxnSpLocks/>
          </p:cNvCxnSpPr>
          <p:nvPr/>
        </p:nvCxnSpPr>
        <p:spPr>
          <a:xfrm>
            <a:off x="2876620" y="3677088"/>
            <a:ext cx="457200"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ight Arrow 3">
            <a:extLst>
              <a:ext uri="{FF2B5EF4-FFF2-40B4-BE49-F238E27FC236}">
                <a16:creationId xmlns:a16="http://schemas.microsoft.com/office/drawing/2014/main" id="{84EE9A4E-F5D0-E0E0-704E-D1A423AAE2D3}"/>
              </a:ext>
            </a:extLst>
          </p:cNvPr>
          <p:cNvSpPr/>
          <p:nvPr/>
        </p:nvSpPr>
        <p:spPr bwMode="auto">
          <a:xfrm>
            <a:off x="3751951" y="2856453"/>
            <a:ext cx="1362003" cy="875198"/>
          </a:xfrm>
          <a:prstGeom prst="rightArrow">
            <a:avLst/>
          </a:prstGeom>
          <a:solidFill>
            <a:schemeClr val="accent1"/>
          </a:solidFill>
          <a:ln>
            <a:noFill/>
            <a:headEnd type="none" w="med" len="med"/>
            <a:tailEnd type="none" w="med" len="med"/>
          </a:ln>
          <a:effectLst>
            <a:outerShdw blurRad="50800" dist="38100" dir="2700000" algn="tl" rotWithShape="0">
              <a:prstClr val="black">
                <a:alpha val="34946"/>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000000"/>
                </a:solidFill>
                <a:ea typeface="Segoe UI" pitchFamily="34" charset="0"/>
                <a:cs typeface="Segoe UI" pitchFamily="34" charset="0"/>
              </a:rPr>
              <a:t>ASK</a:t>
            </a:r>
          </a:p>
        </p:txBody>
      </p:sp>
      <p:grpSp>
        <p:nvGrpSpPr>
          <p:cNvPr id="45" name="Group 44">
            <a:extLst>
              <a:ext uri="{FF2B5EF4-FFF2-40B4-BE49-F238E27FC236}">
                <a16:creationId xmlns:a16="http://schemas.microsoft.com/office/drawing/2014/main" id="{80E383D5-8B72-04F1-69E2-36A0D72E6D92}"/>
              </a:ext>
            </a:extLst>
          </p:cNvPr>
          <p:cNvGrpSpPr/>
          <p:nvPr/>
        </p:nvGrpSpPr>
        <p:grpSpPr>
          <a:xfrm>
            <a:off x="1666640" y="5007416"/>
            <a:ext cx="3377347" cy="954954"/>
            <a:chOff x="1666640" y="5007416"/>
            <a:chExt cx="3377347" cy="954954"/>
          </a:xfrm>
        </p:grpSpPr>
        <p:sp>
          <p:nvSpPr>
            <p:cNvPr id="27" name="TextBox 26">
              <a:extLst>
                <a:ext uri="{FF2B5EF4-FFF2-40B4-BE49-F238E27FC236}">
                  <a16:creationId xmlns:a16="http://schemas.microsoft.com/office/drawing/2014/main" id="{1293265D-56BD-902F-2A75-D1D6F012A025}"/>
                </a:ext>
              </a:extLst>
            </p:cNvPr>
            <p:cNvSpPr txBox="1"/>
            <p:nvPr/>
          </p:nvSpPr>
          <p:spPr>
            <a:xfrm>
              <a:off x="1666640" y="5133440"/>
              <a:ext cx="1961896" cy="615553"/>
            </a:xfrm>
            <a:prstGeom prst="rect">
              <a:avLst/>
            </a:prstGeom>
            <a:noFill/>
          </p:spPr>
          <p:txBody>
            <a:bodyPr wrap="square" lIns="0" tIns="0" rIns="0" bIns="0" rtlCol="0">
              <a:spAutoFit/>
            </a:bodyPr>
            <a:lstStyle/>
            <a:p>
              <a:pPr algn="l"/>
              <a:r>
                <a:rPr lang="en-US" sz="2000"/>
                <a:t>… resulting in new productivity</a:t>
              </a:r>
            </a:p>
          </p:txBody>
        </p:sp>
        <p:cxnSp>
          <p:nvCxnSpPr>
            <p:cNvPr id="28" name="Straight Connector 27">
              <a:extLst>
                <a:ext uri="{FF2B5EF4-FFF2-40B4-BE49-F238E27FC236}">
                  <a16:creationId xmlns:a16="http://schemas.microsoft.com/office/drawing/2014/main" id="{02437701-7341-EAB7-90F8-A7BEF7AD6AAE}"/>
                </a:ext>
                <a:ext uri="{C183D7F6-B498-43B3-948B-1728B52AA6E4}">
                  <adec:decorative xmlns:adec="http://schemas.microsoft.com/office/drawing/2017/decorative" val="1"/>
                </a:ext>
              </a:extLst>
            </p:cNvPr>
            <p:cNvCxnSpPr>
              <a:cxnSpLocks/>
            </p:cNvCxnSpPr>
            <p:nvPr/>
          </p:nvCxnSpPr>
          <p:spPr>
            <a:xfrm>
              <a:off x="2161060" y="5791665"/>
              <a:ext cx="1350819" cy="0"/>
            </a:xfrm>
            <a:prstGeom prst="line">
              <a:avLst/>
            </a:prstGeom>
            <a:ln w="28575">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DAD7B753-5FAB-199B-12D6-CDA0016D541A}"/>
                </a:ext>
              </a:extLst>
            </p:cNvPr>
            <p:cNvSpPr/>
            <p:nvPr/>
          </p:nvSpPr>
          <p:spPr bwMode="auto">
            <a:xfrm flipH="1">
              <a:off x="3681984" y="5007416"/>
              <a:ext cx="1362003" cy="954954"/>
            </a:xfrm>
            <a:prstGeom prst="rightArrow">
              <a:avLst/>
            </a:prstGeom>
            <a:solidFill>
              <a:srgbClr val="92D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000000"/>
                  </a:solidFill>
                  <a:ea typeface="Segoe UI" pitchFamily="34" charset="0"/>
                  <a:cs typeface="Segoe UI" pitchFamily="34" charset="0"/>
                </a:rPr>
                <a:t>GET</a:t>
              </a:r>
            </a:p>
          </p:txBody>
        </p:sp>
      </p:grpSp>
    </p:spTree>
    <p:custDataLst>
      <p:tags r:id="rId1"/>
    </p:custDataLst>
    <p:extLst>
      <p:ext uri="{BB962C8B-B14F-4D97-AF65-F5344CB8AC3E}">
        <p14:creationId xmlns:p14="http://schemas.microsoft.com/office/powerpoint/2010/main" val="2691004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1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10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1000"/>
                                        <p:tgtEl>
                                          <p:spTgt spid="22"/>
                                        </p:tgtEl>
                                      </p:cBhvr>
                                    </p:animEffect>
                                  </p:childTnLst>
                                </p:cTn>
                              </p:par>
                            </p:childTnLst>
                          </p:cTn>
                        </p:par>
                        <p:par>
                          <p:cTn id="32" fill="hold">
                            <p:stCondLst>
                              <p:cond delay="1000"/>
                            </p:stCondLst>
                            <p:childTnLst>
                              <p:par>
                                <p:cTn id="33" presetID="22" presetClass="entr" presetSubtype="2"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right)">
                                      <p:cBhvr>
                                        <p:cTn id="3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5045-3071-D2A1-EA06-0EF3728D8C20}"/>
              </a:ext>
            </a:extLst>
          </p:cNvPr>
          <p:cNvSpPr>
            <a:spLocks noGrp="1"/>
          </p:cNvSpPr>
          <p:nvPr>
            <p:ph type="title"/>
          </p:nvPr>
        </p:nvSpPr>
        <p:spPr>
          <a:xfrm>
            <a:off x="607349" y="1478649"/>
            <a:ext cx="11290963" cy="553998"/>
          </a:xfrm>
        </p:spPr>
        <p:txBody>
          <a:bodyPr/>
          <a:lstStyle/>
          <a:p>
            <a:r>
              <a:rPr lang="en-US"/>
              <a:t>The switch to ”goals-first AI” aligns with products we ❤️</a:t>
            </a:r>
          </a:p>
        </p:txBody>
      </p:sp>
      <p:sp>
        <p:nvSpPr>
          <p:cNvPr id="3" name="Text Placeholder 2">
            <a:extLst>
              <a:ext uri="{FF2B5EF4-FFF2-40B4-BE49-F238E27FC236}">
                <a16:creationId xmlns:a16="http://schemas.microsoft.com/office/drawing/2014/main" id="{BBA6EB5E-7822-37B6-AB5B-E38CF1E06361}"/>
              </a:ext>
            </a:extLst>
          </p:cNvPr>
          <p:cNvSpPr>
            <a:spLocks noGrp="1"/>
          </p:cNvSpPr>
          <p:nvPr>
            <p:ph type="body" sz="quarter" idx="13"/>
          </p:nvPr>
        </p:nvSpPr>
        <p:spPr/>
        <p:txBody>
          <a:bodyPr/>
          <a:lstStyle/>
          <a:p>
            <a:r>
              <a:rPr lang="en-US"/>
              <a:t>PRODUCT THINKING = GOAL-ORIENTED APPROACH</a:t>
            </a:r>
          </a:p>
        </p:txBody>
      </p:sp>
      <p:grpSp>
        <p:nvGrpSpPr>
          <p:cNvPr id="36" name="Group 35">
            <a:extLst>
              <a:ext uri="{FF2B5EF4-FFF2-40B4-BE49-F238E27FC236}">
                <a16:creationId xmlns:a16="http://schemas.microsoft.com/office/drawing/2014/main" id="{440DEBA3-A893-3BBA-8F0A-628F79D4D2ED}"/>
              </a:ext>
            </a:extLst>
          </p:cNvPr>
          <p:cNvGrpSpPr/>
          <p:nvPr/>
        </p:nvGrpSpPr>
        <p:grpSpPr>
          <a:xfrm>
            <a:off x="6174902" y="2546287"/>
            <a:ext cx="5341439" cy="2472472"/>
            <a:chOff x="6174902" y="2546287"/>
            <a:chExt cx="5341439" cy="2472472"/>
          </a:xfrm>
        </p:grpSpPr>
        <p:sp>
          <p:nvSpPr>
            <p:cNvPr id="21" name="Generate possible solutions">
              <a:extLst>
                <a:ext uri="{FF2B5EF4-FFF2-40B4-BE49-F238E27FC236}">
                  <a16:creationId xmlns:a16="http://schemas.microsoft.com/office/drawing/2014/main" id="{F3160FBE-7404-2B15-795B-E194A7A78F47}"/>
                </a:ext>
              </a:extLst>
            </p:cNvPr>
            <p:cNvSpPr txBox="1"/>
            <p:nvPr/>
          </p:nvSpPr>
          <p:spPr>
            <a:xfrm>
              <a:off x="8100509" y="2546287"/>
              <a:ext cx="3415832" cy="2472472"/>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lang="en-US" sz="1400">
                  <a:solidFill>
                    <a:schemeClr val="tx1"/>
                  </a:solidFill>
                </a:rPr>
                <a:t>We ask ourselves the following:</a:t>
              </a:r>
              <a:r>
                <a:rPr lang="en-US" sz="1400" u="sng">
                  <a:solidFill>
                    <a:schemeClr val="tx1"/>
                  </a:solidFill>
                </a:rPr>
                <a:t> </a:t>
              </a:r>
              <a:r>
                <a:rPr lang="en-US" sz="1400" b="1" u="sng">
                  <a:solidFill>
                    <a:schemeClr val="tx1"/>
                  </a:solidFill>
                </a:rPr>
                <a:t>What is the goal?</a:t>
              </a:r>
              <a:r>
                <a:rPr lang="en-US" sz="1400">
                  <a:solidFill>
                    <a:schemeClr val="tx1"/>
                  </a:solidFill>
                </a:rPr>
                <a:t> Where are we now in relation to that goal? What is the biggest problem or obstacle standing in the way of me reaching that goal? How do I try to solve that problem? What do I expect to happen (hypothesis)? What actually happened, and what did we learn?</a:t>
              </a:r>
              <a:br>
                <a:rPr lang="en-US" sz="1400">
                  <a:solidFill>
                    <a:schemeClr val="tx1"/>
                  </a:solidFill>
                </a:rPr>
              </a:br>
              <a:endParaRPr lang="en-US" sz="1400">
                <a:solidFill>
                  <a:schemeClr val="tx1"/>
                </a:solidFill>
              </a:endParaRPr>
            </a:p>
            <a:p>
              <a:r>
                <a:rPr lang="en-US" sz="1400">
                  <a:solidFill>
                    <a:schemeClr val="tx1"/>
                  </a:solidFill>
                </a:rPr>
                <a:t>—Melissa Perri</a:t>
              </a:r>
              <a:br>
                <a:rPr lang="en-US" sz="1400">
                  <a:solidFill>
                    <a:schemeClr val="tx1"/>
                  </a:solidFill>
                </a:rPr>
              </a:br>
              <a:r>
                <a:rPr lang="en-US" sz="1200">
                  <a:solidFill>
                    <a:schemeClr val="tx1"/>
                  </a:solidFill>
                </a:rPr>
                <a:t>Escaping the Build Trap</a:t>
              </a:r>
              <a:endParaRPr sz="1200">
                <a:solidFill>
                  <a:schemeClr val="tx1"/>
                </a:solidFill>
              </a:endParaRPr>
            </a:p>
          </p:txBody>
        </p:sp>
        <p:pic>
          <p:nvPicPr>
            <p:cNvPr id="1026" name="Picture 2" descr="Escaping the Build Trap: How Effective Product Management Creates Real Value [free ebook] by ...">
              <a:extLst>
                <a:ext uri="{FF2B5EF4-FFF2-40B4-BE49-F238E27FC236}">
                  <a16:creationId xmlns:a16="http://schemas.microsoft.com/office/drawing/2014/main" id="{BA39550A-8017-869F-D9CB-F22F333702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902" y="2546287"/>
              <a:ext cx="1550112" cy="2324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DDB93C48-5417-314F-D2AA-F8473695A628}"/>
              </a:ext>
            </a:extLst>
          </p:cNvPr>
          <p:cNvGrpSpPr/>
          <p:nvPr/>
        </p:nvGrpSpPr>
        <p:grpSpPr>
          <a:xfrm>
            <a:off x="566130" y="2546287"/>
            <a:ext cx="5233278" cy="2687915"/>
            <a:chOff x="566130" y="2546287"/>
            <a:chExt cx="5233278" cy="2687915"/>
          </a:xfrm>
        </p:grpSpPr>
        <p:pic>
          <p:nvPicPr>
            <p:cNvPr id="33" name="Picture 32" descr="Company name&#10;&#10;Description automatically generated with medium confidence">
              <a:extLst>
                <a:ext uri="{FF2B5EF4-FFF2-40B4-BE49-F238E27FC236}">
                  <a16:creationId xmlns:a16="http://schemas.microsoft.com/office/drawing/2014/main" id="{82E75898-E1B4-51CD-51EC-B25BD354B1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30" y="2546287"/>
              <a:ext cx="1531704" cy="2324361"/>
            </a:xfrm>
            <a:prstGeom prst="rect">
              <a:avLst/>
            </a:prstGeom>
          </p:spPr>
        </p:pic>
        <p:sp>
          <p:nvSpPr>
            <p:cNvPr id="34" name="Generate possible solutions">
              <a:extLst>
                <a:ext uri="{FF2B5EF4-FFF2-40B4-BE49-F238E27FC236}">
                  <a16:creationId xmlns:a16="http://schemas.microsoft.com/office/drawing/2014/main" id="{1F92E6D1-3139-A000-AB30-B91EDCA9EA6B}"/>
                </a:ext>
              </a:extLst>
            </p:cNvPr>
            <p:cNvSpPr txBox="1"/>
            <p:nvPr/>
          </p:nvSpPr>
          <p:spPr>
            <a:xfrm>
              <a:off x="2383576" y="2546287"/>
              <a:ext cx="3415832" cy="2687915"/>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lang="en-US" sz="1400">
                  <a:solidFill>
                    <a:schemeClr val="tx1"/>
                  </a:solidFill>
                </a:rPr>
                <a:t>Software projects can be thought of as having two distinct stages. Figuring out what to build (= build the right product), then build it (= build the product right).</a:t>
              </a:r>
            </a:p>
            <a:p>
              <a:pPr marL="342900" indent="-342900">
                <a:buAutoNum type="arabicPeriod"/>
              </a:pPr>
              <a:endParaRPr lang="en-US" sz="1400">
                <a:solidFill>
                  <a:schemeClr val="tx1"/>
                </a:solidFill>
              </a:endParaRPr>
            </a:p>
            <a:p>
              <a:r>
                <a:rPr lang="en-US" sz="1400">
                  <a:solidFill>
                    <a:schemeClr val="tx1"/>
                  </a:solidFill>
                </a:rPr>
                <a:t>Keep the focus on minimal product. Don’t define the ultimate product. Define the smallest possible product that will meet </a:t>
              </a:r>
              <a:r>
                <a:rPr lang="en-US" sz="1400" b="1" u="sng">
                  <a:solidFill>
                    <a:schemeClr val="tx1"/>
                  </a:solidFill>
                </a:rPr>
                <a:t>your goals.</a:t>
              </a:r>
            </a:p>
            <a:p>
              <a:endParaRPr lang="en-US" sz="1400">
                <a:solidFill>
                  <a:schemeClr val="tx1"/>
                </a:solidFill>
              </a:endParaRPr>
            </a:p>
            <a:p>
              <a:r>
                <a:rPr lang="en-US" sz="1400">
                  <a:solidFill>
                    <a:schemeClr val="tx1"/>
                  </a:solidFill>
                </a:rPr>
                <a:t>—Marty </a:t>
              </a:r>
              <a:r>
                <a:rPr lang="en-US" sz="1400" err="1">
                  <a:solidFill>
                    <a:schemeClr val="tx1"/>
                  </a:solidFill>
                </a:rPr>
                <a:t>Cagan</a:t>
              </a:r>
              <a:endParaRPr lang="en-US" sz="1400">
                <a:solidFill>
                  <a:schemeClr val="tx1"/>
                </a:solidFill>
              </a:endParaRPr>
            </a:p>
            <a:p>
              <a:r>
                <a:rPr lang="en-US" sz="1200">
                  <a:solidFill>
                    <a:schemeClr val="tx1"/>
                  </a:solidFill>
                </a:rPr>
                <a:t>Create Products Customers Love</a:t>
              </a:r>
            </a:p>
          </p:txBody>
        </p:sp>
      </p:grpSp>
    </p:spTree>
    <p:extLst>
      <p:ext uri="{BB962C8B-B14F-4D97-AF65-F5344CB8AC3E}">
        <p14:creationId xmlns:p14="http://schemas.microsoft.com/office/powerpoint/2010/main" val="2926987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EFEDDD-599C-237B-DF49-192FE01F9AD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350510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6260D4-1918-DB12-CE50-C868309A5FFC}"/>
              </a:ext>
            </a:extLst>
          </p:cNvPr>
          <p:cNvSpPr>
            <a:spLocks noGrp="1"/>
          </p:cNvSpPr>
          <p:nvPr>
            <p:ph type="title"/>
          </p:nvPr>
        </p:nvSpPr>
        <p:spPr/>
        <p:txBody>
          <a:bodyPr/>
          <a:lstStyle/>
          <a:p>
            <a:r>
              <a:rPr lang="en-US"/>
              <a:t>XX Minute Pitstop Break</a:t>
            </a:r>
          </a:p>
        </p:txBody>
      </p:sp>
    </p:spTree>
    <p:extLst>
      <p:ext uri="{BB962C8B-B14F-4D97-AF65-F5344CB8AC3E}">
        <p14:creationId xmlns:p14="http://schemas.microsoft.com/office/powerpoint/2010/main" val="27641522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818459-6E61-505F-8229-D4D0778ED889}"/>
              </a:ext>
            </a:extLst>
          </p:cNvPr>
          <p:cNvSpPr>
            <a:spLocks noGrp="1"/>
          </p:cNvSpPr>
          <p:nvPr>
            <p:ph type="title"/>
          </p:nvPr>
        </p:nvSpPr>
        <p:spPr/>
        <p:txBody>
          <a:bodyPr/>
          <a:lstStyle/>
          <a:p>
            <a:r>
              <a:rPr lang="en-US"/>
              <a:t>Agenda</a:t>
            </a:r>
          </a:p>
        </p:txBody>
      </p:sp>
      <p:sp>
        <p:nvSpPr>
          <p:cNvPr id="6" name="Content Placeholder 5">
            <a:extLst>
              <a:ext uri="{FF2B5EF4-FFF2-40B4-BE49-F238E27FC236}">
                <a16:creationId xmlns:a16="http://schemas.microsoft.com/office/drawing/2014/main" id="{0EE33BEE-449C-D785-5237-5AE8CAF7ADE9}"/>
              </a:ext>
            </a:extLst>
          </p:cNvPr>
          <p:cNvSpPr>
            <a:spLocks noGrp="1"/>
          </p:cNvSpPr>
          <p:nvPr>
            <p:ph sz="quarter" idx="10"/>
          </p:nvPr>
        </p:nvSpPr>
        <p:spPr/>
        <p:txBody>
          <a:bodyPr/>
          <a:lstStyle/>
          <a:p>
            <a:r>
              <a:rPr lang="en-US"/>
              <a:t>👋 Kickoff and Welcome</a:t>
            </a:r>
          </a:p>
          <a:p>
            <a:r>
              <a:rPr lang="en-US"/>
              <a:t>🧠 Brainstorming of ideas</a:t>
            </a:r>
          </a:p>
          <a:p>
            <a:r>
              <a:rPr lang="en-US"/>
              <a:t>👏 Demos </a:t>
            </a:r>
          </a:p>
          <a:p>
            <a:r>
              <a:rPr lang="en-US"/>
              <a:t>👋 Wrap up and Feedback</a:t>
            </a:r>
          </a:p>
        </p:txBody>
      </p:sp>
      <p:pic>
        <p:nvPicPr>
          <p:cNvPr id="2" name="Picture 1" descr="Text&#10;&#10;Description automatically generated">
            <a:extLst>
              <a:ext uri="{FF2B5EF4-FFF2-40B4-BE49-F238E27FC236}">
                <a16:creationId xmlns:a16="http://schemas.microsoft.com/office/drawing/2014/main" id="{4C78318E-E398-BADE-78AD-77C7042B3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56767"/>
            <a:ext cx="5590162" cy="3144466"/>
          </a:xfrm>
          <a:prstGeom prst="rect">
            <a:avLst/>
          </a:prstGeom>
        </p:spPr>
      </p:pic>
      <p:sp>
        <p:nvSpPr>
          <p:cNvPr id="3" name="TextBox 2">
            <a:extLst>
              <a:ext uri="{FF2B5EF4-FFF2-40B4-BE49-F238E27FC236}">
                <a16:creationId xmlns:a16="http://schemas.microsoft.com/office/drawing/2014/main" id="{BDA19F14-6759-00C2-0347-E15924961558}"/>
              </a:ext>
            </a:extLst>
          </p:cNvPr>
          <p:cNvSpPr txBox="1"/>
          <p:nvPr/>
        </p:nvSpPr>
        <p:spPr>
          <a:xfrm>
            <a:off x="10558728" y="385668"/>
            <a:ext cx="1025922" cy="1231106"/>
          </a:xfrm>
          <a:prstGeom prst="rect">
            <a:avLst/>
          </a:prstGeom>
          <a:noFill/>
        </p:spPr>
        <p:txBody>
          <a:bodyPr wrap="none" lIns="0" tIns="0" rIns="0" bIns="0" rtlCol="0">
            <a:spAutoFit/>
          </a:bodyPr>
          <a:lstStyle/>
          <a:p>
            <a:pPr algn="l"/>
            <a:r>
              <a:rPr lang="en-US" sz="8000">
                <a:hlinkClick r:id="rId4"/>
              </a:rPr>
              <a:t>📺</a:t>
            </a:r>
            <a:endParaRPr lang="en-US" sz="8000"/>
          </a:p>
        </p:txBody>
      </p:sp>
    </p:spTree>
    <p:extLst>
      <p:ext uri="{BB962C8B-B14F-4D97-AF65-F5344CB8AC3E}">
        <p14:creationId xmlns:p14="http://schemas.microsoft.com/office/powerpoint/2010/main" val="10761972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A1C548-D0CA-BD29-8275-2DC46CE08DC9}"/>
              </a:ext>
            </a:extLst>
          </p:cNvPr>
          <p:cNvSpPr>
            <a:spLocks noGrp="1"/>
          </p:cNvSpPr>
          <p:nvPr>
            <p:ph type="title"/>
          </p:nvPr>
        </p:nvSpPr>
        <p:spPr>
          <a:xfrm>
            <a:off x="731520" y="1120676"/>
            <a:ext cx="10714616" cy="4616648"/>
          </a:xfrm>
        </p:spPr>
        <p:txBody>
          <a:bodyPr/>
          <a:lstStyle/>
          <a:p>
            <a:r>
              <a:rPr lang="en-US"/>
              <a:t>Win The Right Race With</a:t>
            </a:r>
            <a:br>
              <a:rPr lang="en-US"/>
            </a:br>
            <a:r>
              <a:rPr lang="en-US"/>
              <a:t>Design Thinking</a:t>
            </a:r>
          </a:p>
        </p:txBody>
      </p:sp>
      <p:sp>
        <p:nvSpPr>
          <p:cNvPr id="2" name="TextBox 1">
            <a:extLst>
              <a:ext uri="{FF2B5EF4-FFF2-40B4-BE49-F238E27FC236}">
                <a16:creationId xmlns:a16="http://schemas.microsoft.com/office/drawing/2014/main" id="{F84FEA2D-A2D6-3A95-1849-8D6A54A14449}"/>
              </a:ext>
            </a:extLst>
          </p:cNvPr>
          <p:cNvSpPr txBox="1"/>
          <p:nvPr/>
        </p:nvSpPr>
        <p:spPr>
          <a:xfrm>
            <a:off x="10558728" y="385668"/>
            <a:ext cx="1025922" cy="1231106"/>
          </a:xfrm>
          <a:prstGeom prst="rect">
            <a:avLst/>
          </a:prstGeom>
          <a:noFill/>
        </p:spPr>
        <p:txBody>
          <a:bodyPr wrap="none" lIns="0" tIns="0" rIns="0" bIns="0" rtlCol="0">
            <a:spAutoFit/>
          </a:bodyPr>
          <a:lstStyle/>
          <a:p>
            <a:pPr algn="l"/>
            <a:r>
              <a:rPr lang="en-US" sz="8000">
                <a:hlinkClick r:id="rId3"/>
              </a:rPr>
              <a:t>📺</a:t>
            </a:r>
            <a:endParaRPr lang="en-US" sz="8000"/>
          </a:p>
        </p:txBody>
      </p:sp>
    </p:spTree>
    <p:extLst>
      <p:ext uri="{BB962C8B-B14F-4D97-AF65-F5344CB8AC3E}">
        <p14:creationId xmlns:p14="http://schemas.microsoft.com/office/powerpoint/2010/main" val="201071991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5045-3071-D2A1-EA06-0EF3728D8C20}"/>
              </a:ext>
            </a:extLst>
          </p:cNvPr>
          <p:cNvSpPr>
            <a:spLocks noGrp="1"/>
          </p:cNvSpPr>
          <p:nvPr>
            <p:ph type="title"/>
          </p:nvPr>
        </p:nvSpPr>
        <p:spPr/>
        <p:txBody>
          <a:bodyPr/>
          <a:lstStyle/>
          <a:p>
            <a:r>
              <a:rPr lang="en-US"/>
              <a:t>Design Thinking In The LLM AI Era</a:t>
            </a:r>
          </a:p>
        </p:txBody>
      </p:sp>
      <p:sp>
        <p:nvSpPr>
          <p:cNvPr id="3" name="Text Placeholder 2">
            <a:extLst>
              <a:ext uri="{FF2B5EF4-FFF2-40B4-BE49-F238E27FC236}">
                <a16:creationId xmlns:a16="http://schemas.microsoft.com/office/drawing/2014/main" id="{BBA6EB5E-7822-37B6-AB5B-E38CF1E06361}"/>
              </a:ext>
            </a:extLst>
          </p:cNvPr>
          <p:cNvSpPr>
            <a:spLocks noGrp="1"/>
          </p:cNvSpPr>
          <p:nvPr>
            <p:ph type="body" sz="quarter" idx="13"/>
          </p:nvPr>
        </p:nvSpPr>
        <p:spPr/>
        <p:txBody>
          <a:bodyPr/>
          <a:lstStyle/>
          <a:p>
            <a:r>
              <a:rPr lang="en-US"/>
              <a:t>Stanford D-school “Design Thinking”</a:t>
            </a:r>
          </a:p>
        </p:txBody>
      </p:sp>
      <p:grpSp>
        <p:nvGrpSpPr>
          <p:cNvPr id="4" name="Group 3">
            <a:extLst>
              <a:ext uri="{FF2B5EF4-FFF2-40B4-BE49-F238E27FC236}">
                <a16:creationId xmlns:a16="http://schemas.microsoft.com/office/drawing/2014/main" id="{175666EA-7D8D-C66D-58F6-888E8B30C201}"/>
              </a:ext>
            </a:extLst>
          </p:cNvPr>
          <p:cNvGrpSpPr/>
          <p:nvPr/>
        </p:nvGrpSpPr>
        <p:grpSpPr>
          <a:xfrm>
            <a:off x="1720917" y="3165291"/>
            <a:ext cx="2261759" cy="533479"/>
            <a:chOff x="1720917" y="3165291"/>
            <a:chExt cx="2261759" cy="533479"/>
          </a:xfrm>
        </p:grpSpPr>
        <p:sp>
          <p:nvSpPr>
            <p:cNvPr id="25" name="Summarize customer support or field logs">
              <a:extLst>
                <a:ext uri="{FF2B5EF4-FFF2-40B4-BE49-F238E27FC236}">
                  <a16:creationId xmlns:a16="http://schemas.microsoft.com/office/drawing/2014/main" id="{4A2148BC-30D4-A52E-B4C1-99BF91DB0AB7}"/>
                </a:ext>
              </a:extLst>
            </p:cNvPr>
            <p:cNvSpPr txBox="1"/>
            <p:nvPr/>
          </p:nvSpPr>
          <p:spPr>
            <a:xfrm>
              <a:off x="2180085" y="3165291"/>
              <a:ext cx="1802591" cy="53347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1400">
                  <a:solidFill>
                    <a:schemeClr val="tx1"/>
                  </a:solidFill>
                </a:rPr>
                <a:t>Summarize customer support or field logs</a:t>
              </a:r>
            </a:p>
          </p:txBody>
        </p:sp>
        <p:sp>
          <p:nvSpPr>
            <p:cNvPr id="26" name="1">
              <a:extLst>
                <a:ext uri="{FF2B5EF4-FFF2-40B4-BE49-F238E27FC236}">
                  <a16:creationId xmlns:a16="http://schemas.microsoft.com/office/drawing/2014/main" id="{8EC875BD-CAFE-31A8-08F4-48437FF95021}"/>
                </a:ext>
              </a:extLst>
            </p:cNvPr>
            <p:cNvSpPr/>
            <p:nvPr/>
          </p:nvSpPr>
          <p:spPr>
            <a:xfrm>
              <a:off x="1720917" y="3268573"/>
              <a:ext cx="378098" cy="326236"/>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chemeClr val="accent6">
                <a:lumMod val="75000"/>
              </a:schemeClr>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tx1"/>
                  </a:solidFill>
                </a:rPr>
                <a:t>1</a:t>
              </a:r>
            </a:p>
          </p:txBody>
        </p:sp>
      </p:grpSp>
      <p:grpSp>
        <p:nvGrpSpPr>
          <p:cNvPr id="6" name="Group 5">
            <a:extLst>
              <a:ext uri="{FF2B5EF4-FFF2-40B4-BE49-F238E27FC236}">
                <a16:creationId xmlns:a16="http://schemas.microsoft.com/office/drawing/2014/main" id="{2981B45E-3A96-EED7-94A6-C72269767EB3}"/>
              </a:ext>
            </a:extLst>
          </p:cNvPr>
          <p:cNvGrpSpPr/>
          <p:nvPr/>
        </p:nvGrpSpPr>
        <p:grpSpPr>
          <a:xfrm>
            <a:off x="4435308" y="5112610"/>
            <a:ext cx="2230930" cy="533479"/>
            <a:chOff x="4435308" y="5112610"/>
            <a:chExt cx="2230930" cy="533479"/>
          </a:xfrm>
        </p:grpSpPr>
        <p:sp>
          <p:nvSpPr>
            <p:cNvPr id="23" name="Categorize common problems">
              <a:extLst>
                <a:ext uri="{FF2B5EF4-FFF2-40B4-BE49-F238E27FC236}">
                  <a16:creationId xmlns:a16="http://schemas.microsoft.com/office/drawing/2014/main" id="{45C3F240-11F3-0132-DDDB-544EC4CF40D7}"/>
                </a:ext>
              </a:extLst>
            </p:cNvPr>
            <p:cNvSpPr txBox="1"/>
            <p:nvPr/>
          </p:nvSpPr>
          <p:spPr>
            <a:xfrm>
              <a:off x="4863647" y="5112610"/>
              <a:ext cx="1802591" cy="53347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1400">
                  <a:solidFill>
                    <a:schemeClr val="tx1"/>
                  </a:solidFill>
                </a:rPr>
                <a:t>Categorize common problems</a:t>
              </a:r>
            </a:p>
          </p:txBody>
        </p:sp>
        <p:sp>
          <p:nvSpPr>
            <p:cNvPr id="24" name="2">
              <a:extLst>
                <a:ext uri="{FF2B5EF4-FFF2-40B4-BE49-F238E27FC236}">
                  <a16:creationId xmlns:a16="http://schemas.microsoft.com/office/drawing/2014/main" id="{B5ECC6CC-28F9-2D3F-FCAD-3D29499F7B96}"/>
                </a:ext>
              </a:extLst>
            </p:cNvPr>
            <p:cNvSpPr/>
            <p:nvPr/>
          </p:nvSpPr>
          <p:spPr>
            <a:xfrm>
              <a:off x="4435308" y="5216232"/>
              <a:ext cx="378098" cy="326236"/>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047333"/>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tx1"/>
                  </a:solidFill>
                </a:rPr>
                <a:t>2</a:t>
              </a:r>
            </a:p>
          </p:txBody>
        </p:sp>
      </p:grpSp>
      <p:grpSp>
        <p:nvGrpSpPr>
          <p:cNvPr id="5" name="Group 4">
            <a:extLst>
              <a:ext uri="{FF2B5EF4-FFF2-40B4-BE49-F238E27FC236}">
                <a16:creationId xmlns:a16="http://schemas.microsoft.com/office/drawing/2014/main" id="{81ED756D-1261-66EA-66F5-0162066BA7DF}"/>
              </a:ext>
            </a:extLst>
          </p:cNvPr>
          <p:cNvGrpSpPr/>
          <p:nvPr/>
        </p:nvGrpSpPr>
        <p:grpSpPr>
          <a:xfrm>
            <a:off x="5595565" y="2429975"/>
            <a:ext cx="2242294" cy="533479"/>
            <a:chOff x="5595565" y="2429975"/>
            <a:chExt cx="2242294" cy="533479"/>
          </a:xfrm>
        </p:grpSpPr>
        <p:sp>
          <p:nvSpPr>
            <p:cNvPr id="21" name="Generate possible solutions">
              <a:extLst>
                <a:ext uri="{FF2B5EF4-FFF2-40B4-BE49-F238E27FC236}">
                  <a16:creationId xmlns:a16="http://schemas.microsoft.com/office/drawing/2014/main" id="{F3160FBE-7404-2B15-795B-E194A7A78F47}"/>
                </a:ext>
              </a:extLst>
            </p:cNvPr>
            <p:cNvSpPr txBox="1"/>
            <p:nvPr/>
          </p:nvSpPr>
          <p:spPr>
            <a:xfrm>
              <a:off x="6035269" y="2429975"/>
              <a:ext cx="1802590" cy="53347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1400">
                  <a:solidFill>
                    <a:schemeClr val="tx1"/>
                  </a:solidFill>
                </a:rPr>
                <a:t>Generate possible solutions</a:t>
              </a:r>
            </a:p>
          </p:txBody>
        </p:sp>
        <p:sp>
          <p:nvSpPr>
            <p:cNvPr id="22" name="3">
              <a:extLst>
                <a:ext uri="{FF2B5EF4-FFF2-40B4-BE49-F238E27FC236}">
                  <a16:creationId xmlns:a16="http://schemas.microsoft.com/office/drawing/2014/main" id="{738C7A84-30A5-2223-36E2-DA3CA10629C1}"/>
                </a:ext>
              </a:extLst>
            </p:cNvPr>
            <p:cNvSpPr/>
            <p:nvPr/>
          </p:nvSpPr>
          <p:spPr>
            <a:xfrm>
              <a:off x="5595565" y="2533597"/>
              <a:ext cx="378098" cy="326236"/>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959406"/>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tx1"/>
                  </a:solidFill>
                </a:rPr>
                <a:t>3</a:t>
              </a:r>
            </a:p>
          </p:txBody>
        </p:sp>
      </p:grpSp>
      <p:grpSp>
        <p:nvGrpSpPr>
          <p:cNvPr id="7" name="Group 6">
            <a:extLst>
              <a:ext uri="{FF2B5EF4-FFF2-40B4-BE49-F238E27FC236}">
                <a16:creationId xmlns:a16="http://schemas.microsoft.com/office/drawing/2014/main" id="{E68D8DB6-0276-2D8D-187A-CAB1B1F64592}"/>
              </a:ext>
            </a:extLst>
          </p:cNvPr>
          <p:cNvGrpSpPr/>
          <p:nvPr/>
        </p:nvGrpSpPr>
        <p:grpSpPr>
          <a:xfrm>
            <a:off x="7871964" y="3230892"/>
            <a:ext cx="2425602" cy="533479"/>
            <a:chOff x="7871964" y="3230892"/>
            <a:chExt cx="2425602" cy="533479"/>
          </a:xfrm>
        </p:grpSpPr>
        <p:sp>
          <p:nvSpPr>
            <p:cNvPr id="19" name="Visualize solution journeys and examples">
              <a:extLst>
                <a:ext uri="{FF2B5EF4-FFF2-40B4-BE49-F238E27FC236}">
                  <a16:creationId xmlns:a16="http://schemas.microsoft.com/office/drawing/2014/main" id="{3847B3F2-24BF-466C-D2CF-899936672F8A}"/>
                </a:ext>
              </a:extLst>
            </p:cNvPr>
            <p:cNvSpPr txBox="1"/>
            <p:nvPr/>
          </p:nvSpPr>
          <p:spPr>
            <a:xfrm>
              <a:off x="8318273" y="3230892"/>
              <a:ext cx="1979293" cy="53347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1400">
                  <a:solidFill>
                    <a:schemeClr val="tx1"/>
                  </a:solidFill>
                </a:rPr>
                <a:t>Visualize solution journeys and examples</a:t>
              </a:r>
            </a:p>
          </p:txBody>
        </p:sp>
        <p:sp>
          <p:nvSpPr>
            <p:cNvPr id="20" name="4">
              <a:extLst>
                <a:ext uri="{FF2B5EF4-FFF2-40B4-BE49-F238E27FC236}">
                  <a16:creationId xmlns:a16="http://schemas.microsoft.com/office/drawing/2014/main" id="{366A5789-8AB1-D6CA-C7A3-9ECDA9D2A357}"/>
                </a:ext>
              </a:extLst>
            </p:cNvPr>
            <p:cNvSpPr/>
            <p:nvPr/>
          </p:nvSpPr>
          <p:spPr>
            <a:xfrm>
              <a:off x="7871964" y="3334514"/>
              <a:ext cx="378098" cy="326236"/>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957005"/>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tx1"/>
                  </a:solidFill>
                </a:rPr>
                <a:t>4</a:t>
              </a:r>
            </a:p>
          </p:txBody>
        </p:sp>
      </p:grpSp>
      <p:grpSp>
        <p:nvGrpSpPr>
          <p:cNvPr id="8" name="Group 7">
            <a:extLst>
              <a:ext uri="{FF2B5EF4-FFF2-40B4-BE49-F238E27FC236}">
                <a16:creationId xmlns:a16="http://schemas.microsoft.com/office/drawing/2014/main" id="{B809BA93-9043-71FE-DA33-AF2C74F95DBF}"/>
              </a:ext>
            </a:extLst>
          </p:cNvPr>
          <p:cNvGrpSpPr/>
          <p:nvPr/>
        </p:nvGrpSpPr>
        <p:grpSpPr>
          <a:xfrm>
            <a:off x="9030519" y="5112610"/>
            <a:ext cx="2241327" cy="533479"/>
            <a:chOff x="9030519" y="5112610"/>
            <a:chExt cx="2241327" cy="533479"/>
          </a:xfrm>
        </p:grpSpPr>
        <p:sp>
          <p:nvSpPr>
            <p:cNvPr id="17" name="Simulate customer reaction">
              <a:extLst>
                <a:ext uri="{FF2B5EF4-FFF2-40B4-BE49-F238E27FC236}">
                  <a16:creationId xmlns:a16="http://schemas.microsoft.com/office/drawing/2014/main" id="{7B987CFE-CBFF-8DFA-ADED-E39F29E7AC4F}"/>
                </a:ext>
              </a:extLst>
            </p:cNvPr>
            <p:cNvSpPr txBox="1"/>
            <p:nvPr/>
          </p:nvSpPr>
          <p:spPr>
            <a:xfrm>
              <a:off x="9469256" y="5112610"/>
              <a:ext cx="1802590" cy="53347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1400">
                  <a:solidFill>
                    <a:schemeClr val="tx1"/>
                  </a:solidFill>
                </a:rPr>
                <a:t>Simulate customer reaction</a:t>
              </a:r>
            </a:p>
          </p:txBody>
        </p:sp>
        <p:sp>
          <p:nvSpPr>
            <p:cNvPr id="18" name="5">
              <a:extLst>
                <a:ext uri="{FF2B5EF4-FFF2-40B4-BE49-F238E27FC236}">
                  <a16:creationId xmlns:a16="http://schemas.microsoft.com/office/drawing/2014/main" id="{118D1A43-1D98-AB6F-275E-3FB37F952B1E}"/>
                </a:ext>
              </a:extLst>
            </p:cNvPr>
            <p:cNvSpPr/>
            <p:nvPr/>
          </p:nvSpPr>
          <p:spPr>
            <a:xfrm>
              <a:off x="9030519" y="5216232"/>
              <a:ext cx="378098" cy="326236"/>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8B0015"/>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tx1"/>
                  </a:solidFill>
                </a:rPr>
                <a:t>5</a:t>
              </a:r>
            </a:p>
          </p:txBody>
        </p:sp>
      </p:grpSp>
      <p:sp>
        <p:nvSpPr>
          <p:cNvPr id="12" name="Empathize">
            <a:extLst>
              <a:ext uri="{FF2B5EF4-FFF2-40B4-BE49-F238E27FC236}">
                <a16:creationId xmlns:a16="http://schemas.microsoft.com/office/drawing/2014/main" id="{DD7173C5-883F-20A9-1F42-2531E2F02E57}"/>
              </a:ext>
            </a:extLst>
          </p:cNvPr>
          <p:cNvSpPr/>
          <p:nvPr/>
        </p:nvSpPr>
        <p:spPr>
          <a:xfrm>
            <a:off x="4017380" y="3202971"/>
            <a:ext cx="1213953" cy="1047442"/>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chemeClr val="accent6">
              <a:lumMod val="20000"/>
              <a:lumOff val="80000"/>
            </a:schemeClr>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Empathize</a:t>
            </a:r>
          </a:p>
        </p:txBody>
      </p:sp>
      <p:sp>
        <p:nvSpPr>
          <p:cNvPr id="13" name="Define">
            <a:extLst>
              <a:ext uri="{FF2B5EF4-FFF2-40B4-BE49-F238E27FC236}">
                <a16:creationId xmlns:a16="http://schemas.microsoft.com/office/drawing/2014/main" id="{DDB89EE9-18DB-1EC3-7C93-8DF991B16901}"/>
              </a:ext>
            </a:extLst>
          </p:cNvPr>
          <p:cNvSpPr/>
          <p:nvPr/>
        </p:nvSpPr>
        <p:spPr>
          <a:xfrm>
            <a:off x="4988588" y="3780425"/>
            <a:ext cx="1213953" cy="1047441"/>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B2D05B"/>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Define</a:t>
            </a:r>
          </a:p>
        </p:txBody>
      </p:sp>
      <p:sp>
        <p:nvSpPr>
          <p:cNvPr id="14" name="Ideate">
            <a:extLst>
              <a:ext uri="{FF2B5EF4-FFF2-40B4-BE49-F238E27FC236}">
                <a16:creationId xmlns:a16="http://schemas.microsoft.com/office/drawing/2014/main" id="{906C276D-E327-CD5C-15AF-D24AD33E7E55}"/>
              </a:ext>
            </a:extLst>
          </p:cNvPr>
          <p:cNvSpPr/>
          <p:nvPr/>
        </p:nvSpPr>
        <p:spPr>
          <a:xfrm>
            <a:off x="5965561" y="3202971"/>
            <a:ext cx="1213954" cy="1047442"/>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FFF700"/>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Ideate</a:t>
            </a:r>
          </a:p>
        </p:txBody>
      </p:sp>
      <p:sp>
        <p:nvSpPr>
          <p:cNvPr id="15" name="Prototype">
            <a:extLst>
              <a:ext uri="{FF2B5EF4-FFF2-40B4-BE49-F238E27FC236}">
                <a16:creationId xmlns:a16="http://schemas.microsoft.com/office/drawing/2014/main" id="{8A43F8D2-D2BF-5AB7-C466-A2F48E8AC75E}"/>
              </a:ext>
            </a:extLst>
          </p:cNvPr>
          <p:cNvSpPr/>
          <p:nvPr/>
        </p:nvSpPr>
        <p:spPr>
          <a:xfrm>
            <a:off x="6936564" y="3780425"/>
            <a:ext cx="1213953" cy="1047441"/>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FFC000"/>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Prototype</a:t>
            </a:r>
          </a:p>
        </p:txBody>
      </p:sp>
      <p:sp>
        <p:nvSpPr>
          <p:cNvPr id="16" name="Test">
            <a:extLst>
              <a:ext uri="{FF2B5EF4-FFF2-40B4-BE49-F238E27FC236}">
                <a16:creationId xmlns:a16="http://schemas.microsoft.com/office/drawing/2014/main" id="{EDD16F70-BF99-C58F-B17D-D810BFCD1953}"/>
              </a:ext>
            </a:extLst>
          </p:cNvPr>
          <p:cNvSpPr/>
          <p:nvPr/>
        </p:nvSpPr>
        <p:spPr>
          <a:xfrm>
            <a:off x="7911114" y="4331910"/>
            <a:ext cx="1213954" cy="1047441"/>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FB7A6D"/>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Test</a:t>
            </a:r>
          </a:p>
        </p:txBody>
      </p:sp>
    </p:spTree>
    <p:extLst>
      <p:ext uri="{BB962C8B-B14F-4D97-AF65-F5344CB8AC3E}">
        <p14:creationId xmlns:p14="http://schemas.microsoft.com/office/powerpoint/2010/main" val="219684842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BDC5EE-A80F-2F18-F9AF-97364DB50577}"/>
              </a:ext>
            </a:extLst>
          </p:cNvPr>
          <p:cNvSpPr>
            <a:spLocks noGrp="1"/>
          </p:cNvSpPr>
          <p:nvPr>
            <p:ph type="title"/>
          </p:nvPr>
        </p:nvSpPr>
        <p:spPr/>
        <p:txBody>
          <a:bodyPr/>
          <a:lstStyle/>
          <a:p>
            <a:r>
              <a:rPr lang="en-US"/>
              <a:t>Empathize</a:t>
            </a:r>
          </a:p>
        </p:txBody>
      </p:sp>
      <p:sp>
        <p:nvSpPr>
          <p:cNvPr id="2" name="Empathize">
            <a:extLst>
              <a:ext uri="{FF2B5EF4-FFF2-40B4-BE49-F238E27FC236}">
                <a16:creationId xmlns:a16="http://schemas.microsoft.com/office/drawing/2014/main" id="{47ECDA42-9BBB-7B8C-0809-9919C12C250F}"/>
              </a:ext>
            </a:extLst>
          </p:cNvPr>
          <p:cNvSpPr/>
          <p:nvPr/>
        </p:nvSpPr>
        <p:spPr>
          <a:xfrm>
            <a:off x="10411917" y="238791"/>
            <a:ext cx="1213953" cy="1047442"/>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chemeClr val="accent6">
              <a:lumMod val="20000"/>
              <a:lumOff val="80000"/>
            </a:schemeClr>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Empathize</a:t>
            </a:r>
          </a:p>
        </p:txBody>
      </p:sp>
      <p:sp>
        <p:nvSpPr>
          <p:cNvPr id="3" name="TextBox 2">
            <a:extLst>
              <a:ext uri="{FF2B5EF4-FFF2-40B4-BE49-F238E27FC236}">
                <a16:creationId xmlns:a16="http://schemas.microsoft.com/office/drawing/2014/main" id="{76385737-5943-EEDC-1A84-7FCDBD59EEC6}"/>
              </a:ext>
            </a:extLst>
          </p:cNvPr>
          <p:cNvSpPr txBox="1"/>
          <p:nvPr/>
        </p:nvSpPr>
        <p:spPr>
          <a:xfrm>
            <a:off x="607350" y="2362200"/>
            <a:ext cx="9900630" cy="2154436"/>
          </a:xfrm>
          <a:prstGeom prst="rect">
            <a:avLst/>
          </a:prstGeom>
          <a:noFill/>
        </p:spPr>
        <p:txBody>
          <a:bodyPr wrap="square" lIns="0" tIns="0" rIns="0" bIns="0" rtlCol="0">
            <a:spAutoFit/>
          </a:bodyPr>
          <a:lstStyle/>
          <a:p>
            <a:pPr algn="l"/>
            <a:r>
              <a:rPr lang="en-US" sz="2000"/>
              <a:t>Think about your employees, customers, users</a:t>
            </a:r>
          </a:p>
          <a:p>
            <a:pPr algn="l"/>
            <a:endParaRPr lang="en-US" sz="2000"/>
          </a:p>
          <a:p>
            <a:pPr marL="342900" indent="-342900" algn="l">
              <a:buFont typeface="Arial" panose="020B0604020202020204" pitchFamily="34" charset="0"/>
              <a:buChar char="•"/>
            </a:pPr>
            <a:r>
              <a:rPr lang="en-US" sz="2000"/>
              <a:t>What should be a better, faster, different experience?</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If you started today, how would you reimagine that process or experience?</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If you have a magic wand what appears?</a:t>
            </a:r>
          </a:p>
        </p:txBody>
      </p:sp>
    </p:spTree>
    <p:extLst>
      <p:ext uri="{BB962C8B-B14F-4D97-AF65-F5344CB8AC3E}">
        <p14:creationId xmlns:p14="http://schemas.microsoft.com/office/powerpoint/2010/main" val="103169286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BDC5EE-A80F-2F18-F9AF-97364DB50577}"/>
              </a:ext>
            </a:extLst>
          </p:cNvPr>
          <p:cNvSpPr>
            <a:spLocks noGrp="1"/>
          </p:cNvSpPr>
          <p:nvPr>
            <p:ph type="title"/>
          </p:nvPr>
        </p:nvSpPr>
        <p:spPr/>
        <p:txBody>
          <a:bodyPr/>
          <a:lstStyle/>
          <a:p>
            <a:r>
              <a:rPr lang="en-US"/>
              <a:t>Define</a:t>
            </a:r>
          </a:p>
        </p:txBody>
      </p:sp>
      <p:sp>
        <p:nvSpPr>
          <p:cNvPr id="3" name="Define">
            <a:extLst>
              <a:ext uri="{FF2B5EF4-FFF2-40B4-BE49-F238E27FC236}">
                <a16:creationId xmlns:a16="http://schemas.microsoft.com/office/drawing/2014/main" id="{0D582A37-371C-9D8B-7BD5-BCC6D0FDCA1B}"/>
              </a:ext>
            </a:extLst>
          </p:cNvPr>
          <p:cNvSpPr/>
          <p:nvPr/>
        </p:nvSpPr>
        <p:spPr>
          <a:xfrm>
            <a:off x="10337828" y="199025"/>
            <a:ext cx="1213953" cy="1047441"/>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B2D05B"/>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Define</a:t>
            </a:r>
          </a:p>
        </p:txBody>
      </p:sp>
      <p:sp>
        <p:nvSpPr>
          <p:cNvPr id="4" name="TextBox 3">
            <a:extLst>
              <a:ext uri="{FF2B5EF4-FFF2-40B4-BE49-F238E27FC236}">
                <a16:creationId xmlns:a16="http://schemas.microsoft.com/office/drawing/2014/main" id="{CA36CA82-AD52-6CE1-5050-FA4561B3F515}"/>
              </a:ext>
            </a:extLst>
          </p:cNvPr>
          <p:cNvSpPr txBox="1"/>
          <p:nvPr/>
        </p:nvSpPr>
        <p:spPr>
          <a:xfrm>
            <a:off x="607350" y="2362200"/>
            <a:ext cx="9900630" cy="3016210"/>
          </a:xfrm>
          <a:prstGeom prst="rect">
            <a:avLst/>
          </a:prstGeom>
          <a:noFill/>
        </p:spPr>
        <p:txBody>
          <a:bodyPr wrap="square" lIns="0" tIns="0" rIns="0" bIns="0" rtlCol="0">
            <a:spAutoFit/>
          </a:bodyPr>
          <a:lstStyle/>
          <a:p>
            <a:pPr algn="l"/>
            <a:r>
              <a:rPr lang="en-US" sz="2000"/>
              <a:t>Leverage AI here based on what you learned from Empathize.</a:t>
            </a:r>
          </a:p>
          <a:p>
            <a:pPr algn="l"/>
            <a:endParaRPr lang="en-US" sz="2000"/>
          </a:p>
          <a:p>
            <a:pPr algn="l"/>
            <a:r>
              <a:rPr lang="en-US" sz="2000"/>
              <a:t>Try something like this: </a:t>
            </a:r>
          </a:p>
          <a:p>
            <a:pPr algn="l"/>
            <a:endParaRPr lang="en-US" sz="2000"/>
          </a:p>
          <a:p>
            <a:pPr algn="l"/>
            <a:r>
              <a:rPr lang="en-US" sz="2800">
                <a:solidFill>
                  <a:srgbClr val="FF40FF"/>
                </a:solidFill>
              </a:rPr>
              <a:t>“</a:t>
            </a:r>
          </a:p>
          <a:p>
            <a:pPr algn="l"/>
            <a:r>
              <a:rPr lang="en-US" sz="2000" i="1"/>
              <a:t>I work at a company that is trying to solve X,Y,Z.  I need you to help with come up with some use cases for X type of user trying to accomplish X type of result.</a:t>
            </a:r>
          </a:p>
          <a:p>
            <a:pPr algn="l"/>
            <a:endParaRPr lang="en-US" sz="2000"/>
          </a:p>
          <a:p>
            <a:pPr algn="l"/>
            <a:r>
              <a:rPr lang="en-US" sz="2800">
                <a:solidFill>
                  <a:srgbClr val="FF40FF"/>
                </a:solidFill>
              </a:rPr>
              <a:t>“</a:t>
            </a:r>
          </a:p>
        </p:txBody>
      </p:sp>
    </p:spTree>
    <p:extLst>
      <p:ext uri="{BB962C8B-B14F-4D97-AF65-F5344CB8AC3E}">
        <p14:creationId xmlns:p14="http://schemas.microsoft.com/office/powerpoint/2010/main" val="3450073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BDC5EE-A80F-2F18-F9AF-97364DB50577}"/>
              </a:ext>
            </a:extLst>
          </p:cNvPr>
          <p:cNvSpPr>
            <a:spLocks noGrp="1"/>
          </p:cNvSpPr>
          <p:nvPr>
            <p:ph type="title"/>
          </p:nvPr>
        </p:nvSpPr>
        <p:spPr/>
        <p:txBody>
          <a:bodyPr/>
          <a:lstStyle/>
          <a:p>
            <a:r>
              <a:rPr lang="en-US"/>
              <a:t>Ideate</a:t>
            </a:r>
          </a:p>
        </p:txBody>
      </p:sp>
      <p:sp>
        <p:nvSpPr>
          <p:cNvPr id="2" name="Ideate">
            <a:extLst>
              <a:ext uri="{FF2B5EF4-FFF2-40B4-BE49-F238E27FC236}">
                <a16:creationId xmlns:a16="http://schemas.microsoft.com/office/drawing/2014/main" id="{6ADA8F72-8D82-B748-BF18-CF53B2522AB5}"/>
              </a:ext>
            </a:extLst>
          </p:cNvPr>
          <p:cNvSpPr/>
          <p:nvPr/>
        </p:nvSpPr>
        <p:spPr>
          <a:xfrm>
            <a:off x="10411916" y="215931"/>
            <a:ext cx="1213954" cy="1047442"/>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FFF700"/>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Ideate</a:t>
            </a:r>
          </a:p>
        </p:txBody>
      </p:sp>
      <p:sp>
        <p:nvSpPr>
          <p:cNvPr id="3" name="TextBox 2">
            <a:extLst>
              <a:ext uri="{FF2B5EF4-FFF2-40B4-BE49-F238E27FC236}">
                <a16:creationId xmlns:a16="http://schemas.microsoft.com/office/drawing/2014/main" id="{2628D1FC-C5D6-8112-486F-F9C80F586CBF}"/>
              </a:ext>
            </a:extLst>
          </p:cNvPr>
          <p:cNvSpPr txBox="1"/>
          <p:nvPr/>
        </p:nvSpPr>
        <p:spPr>
          <a:xfrm>
            <a:off x="607350" y="2362200"/>
            <a:ext cx="9900630" cy="2462213"/>
          </a:xfrm>
          <a:prstGeom prst="rect">
            <a:avLst/>
          </a:prstGeom>
          <a:noFill/>
        </p:spPr>
        <p:txBody>
          <a:bodyPr wrap="square" lIns="0" tIns="0" rIns="0" bIns="0" rtlCol="0">
            <a:spAutoFit/>
          </a:bodyPr>
          <a:lstStyle/>
          <a:p>
            <a:pPr algn="l"/>
            <a:r>
              <a:rPr lang="en-US" sz="2000"/>
              <a:t>Now it is time to build some functions.</a:t>
            </a:r>
          </a:p>
          <a:p>
            <a:pPr algn="l"/>
            <a:r>
              <a:rPr lang="en-US" sz="2000"/>
              <a:t>  </a:t>
            </a:r>
          </a:p>
          <a:p>
            <a:pPr marL="342900" indent="-342900" algn="l">
              <a:buFont typeface="Arial" panose="020B0604020202020204" pitchFamily="34" charset="0"/>
              <a:buChar char="•"/>
            </a:pPr>
            <a:r>
              <a:rPr lang="en-US" sz="2000"/>
              <a:t>Start with creating Semantic functions (plain language)</a:t>
            </a:r>
          </a:p>
          <a:p>
            <a:pPr marL="342900" indent="-342900" algn="l">
              <a:buFont typeface="Arial" panose="020B0604020202020204" pitchFamily="34" charset="0"/>
              <a:buChar char="•"/>
            </a:pPr>
            <a:r>
              <a:rPr lang="en-US" sz="2000"/>
              <a:t>Think about what additional APIs or systems would make this more powerful</a:t>
            </a:r>
          </a:p>
          <a:p>
            <a:pPr marL="342900" indent="-342900" algn="l">
              <a:buFont typeface="Arial" panose="020B0604020202020204" pitchFamily="34" charset="0"/>
              <a:buChar char="•"/>
            </a:pPr>
            <a:r>
              <a:rPr lang="en-US" sz="2000"/>
              <a:t>Think about what user context or memories could make this amazing</a:t>
            </a:r>
          </a:p>
          <a:p>
            <a:pPr marL="342900" indent="-342900" algn="l">
              <a:buFont typeface="Arial" panose="020B0604020202020204" pitchFamily="34" charset="0"/>
              <a:buChar char="•"/>
            </a:pPr>
            <a:endParaRPr lang="en-US" sz="2000"/>
          </a:p>
          <a:p>
            <a:pPr algn="l"/>
            <a:endParaRPr lang="en-US" sz="2000"/>
          </a:p>
          <a:p>
            <a:pPr algn="l"/>
            <a:r>
              <a:rPr lang="en-US" sz="2000"/>
              <a:t>Use the </a:t>
            </a:r>
            <a:r>
              <a:rPr lang="en-US" sz="2000">
                <a:hlinkClick r:id="rId2"/>
              </a:rPr>
              <a:t>Notebooks</a:t>
            </a:r>
            <a:r>
              <a:rPr lang="en-US" sz="2000"/>
              <a:t> to quickly create function and test them out</a:t>
            </a:r>
          </a:p>
        </p:txBody>
      </p:sp>
    </p:spTree>
    <p:extLst>
      <p:ext uri="{BB962C8B-B14F-4D97-AF65-F5344CB8AC3E}">
        <p14:creationId xmlns:p14="http://schemas.microsoft.com/office/powerpoint/2010/main" val="355654272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BDC5EE-A80F-2F18-F9AF-97364DB50577}"/>
              </a:ext>
            </a:extLst>
          </p:cNvPr>
          <p:cNvSpPr>
            <a:spLocks noGrp="1"/>
          </p:cNvSpPr>
          <p:nvPr>
            <p:ph type="title"/>
          </p:nvPr>
        </p:nvSpPr>
        <p:spPr/>
        <p:txBody>
          <a:bodyPr/>
          <a:lstStyle/>
          <a:p>
            <a:r>
              <a:rPr lang="en-US"/>
              <a:t>Prototype</a:t>
            </a:r>
          </a:p>
        </p:txBody>
      </p:sp>
      <p:sp>
        <p:nvSpPr>
          <p:cNvPr id="3" name="TextBox 2">
            <a:extLst>
              <a:ext uri="{FF2B5EF4-FFF2-40B4-BE49-F238E27FC236}">
                <a16:creationId xmlns:a16="http://schemas.microsoft.com/office/drawing/2014/main" id="{2628D1FC-C5D6-8112-486F-F9C80F586CBF}"/>
              </a:ext>
            </a:extLst>
          </p:cNvPr>
          <p:cNvSpPr txBox="1"/>
          <p:nvPr/>
        </p:nvSpPr>
        <p:spPr>
          <a:xfrm>
            <a:off x="607350" y="2362200"/>
            <a:ext cx="9900630" cy="3385542"/>
          </a:xfrm>
          <a:prstGeom prst="rect">
            <a:avLst/>
          </a:prstGeom>
          <a:noFill/>
        </p:spPr>
        <p:txBody>
          <a:bodyPr wrap="square" lIns="0" tIns="0" rIns="0" bIns="0" rtlCol="0">
            <a:spAutoFit/>
          </a:bodyPr>
          <a:lstStyle/>
          <a:p>
            <a:pPr algn="l"/>
            <a:r>
              <a:rPr lang="en-US" sz="2000"/>
              <a:t>Use the samples to get your started </a:t>
            </a:r>
            <a:r>
              <a:rPr lang="en-US" sz="2000">
                <a:solidFill>
                  <a:srgbClr val="FF40FF"/>
                </a:solidFill>
              </a:rPr>
              <a:t>OR</a:t>
            </a:r>
            <a:r>
              <a:rPr lang="en-US" sz="2000"/>
              <a:t> add AI to your own app</a:t>
            </a:r>
          </a:p>
          <a:p>
            <a:pPr algn="l"/>
            <a:endParaRPr lang="en-US" sz="2000"/>
          </a:p>
          <a:p>
            <a:pPr marL="342900" indent="-342900" algn="l">
              <a:buFont typeface="Arial" panose="020B0604020202020204" pitchFamily="34" charset="0"/>
              <a:buChar char="•"/>
            </a:pPr>
            <a:r>
              <a:rPr lang="en-US" sz="2000"/>
              <a:t>The samples use the local API service to host the kernel</a:t>
            </a:r>
          </a:p>
          <a:p>
            <a:pPr marL="342900" indent="-342900" algn="l">
              <a:buFont typeface="Arial" panose="020B0604020202020204" pitchFamily="34" charset="0"/>
              <a:buChar char="•"/>
            </a:pPr>
            <a:r>
              <a:rPr lang="en-US" sz="2000"/>
              <a:t>For prototyping you can use the same local service for your own app</a:t>
            </a:r>
          </a:p>
          <a:p>
            <a:pPr marL="342900" indent="-342900" algn="l">
              <a:buFont typeface="Arial" panose="020B0604020202020204" pitchFamily="34" charset="0"/>
              <a:buChar char="•"/>
            </a:pPr>
            <a:r>
              <a:rPr lang="en-US" sz="2000"/>
              <a:t>For POCs or Pilots – deploy Semantic Kernel as an Azure Function</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endParaRPr lang="en-US" sz="2000"/>
          </a:p>
          <a:p>
            <a:pPr algn="l"/>
            <a:r>
              <a:rPr lang="en-US" sz="2000"/>
              <a:t>Basic function usage – see the </a:t>
            </a:r>
            <a:r>
              <a:rPr lang="en-US" sz="2000">
                <a:hlinkClick r:id="rId2"/>
              </a:rPr>
              <a:t>Chat Summary </a:t>
            </a:r>
            <a:r>
              <a:rPr lang="en-US" sz="2000"/>
              <a:t>example</a:t>
            </a:r>
          </a:p>
          <a:p>
            <a:pPr algn="l"/>
            <a:r>
              <a:rPr lang="en-US" sz="2000"/>
              <a:t>Chaining of functions using Planner – see the </a:t>
            </a:r>
            <a:r>
              <a:rPr lang="en-US" sz="2000">
                <a:hlinkClick r:id="rId3"/>
              </a:rPr>
              <a:t>Book creator </a:t>
            </a:r>
            <a:r>
              <a:rPr lang="en-US" sz="2000"/>
              <a:t>example</a:t>
            </a:r>
          </a:p>
          <a:p>
            <a:pPr algn="l"/>
            <a:r>
              <a:rPr lang="en-US" sz="2000"/>
              <a:t>API example – see the </a:t>
            </a:r>
            <a:r>
              <a:rPr lang="en-US" sz="2000">
                <a:hlinkClick r:id="rId4"/>
              </a:rPr>
              <a:t>Query MS Graph </a:t>
            </a:r>
            <a:r>
              <a:rPr lang="en-US" sz="2000"/>
              <a:t>example</a:t>
            </a:r>
          </a:p>
          <a:p>
            <a:pPr marL="342900" indent="-342900" algn="l">
              <a:buFont typeface="Arial" panose="020B0604020202020204" pitchFamily="34" charset="0"/>
              <a:buChar char="•"/>
            </a:pPr>
            <a:endParaRPr lang="en-US" sz="2000"/>
          </a:p>
        </p:txBody>
      </p:sp>
      <p:sp>
        <p:nvSpPr>
          <p:cNvPr id="2" name="Prototype">
            <a:extLst>
              <a:ext uri="{FF2B5EF4-FFF2-40B4-BE49-F238E27FC236}">
                <a16:creationId xmlns:a16="http://schemas.microsoft.com/office/drawing/2014/main" id="{C710419E-5FA1-9778-328A-601E8A9134CC}"/>
              </a:ext>
            </a:extLst>
          </p:cNvPr>
          <p:cNvSpPr/>
          <p:nvPr/>
        </p:nvSpPr>
        <p:spPr>
          <a:xfrm>
            <a:off x="10342494" y="266431"/>
            <a:ext cx="1213953" cy="1047441"/>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lnTo>
                  <a:pt x="5316" y="0"/>
                </a:lnTo>
                <a:lnTo>
                  <a:pt x="16318" y="0"/>
                </a:lnTo>
                <a:lnTo>
                  <a:pt x="21600" y="10989"/>
                </a:lnTo>
                <a:lnTo>
                  <a:pt x="16218" y="21600"/>
                </a:lnTo>
                <a:lnTo>
                  <a:pt x="5233" y="21600"/>
                </a:lnTo>
                <a:lnTo>
                  <a:pt x="0" y="11012"/>
                </a:lnTo>
                <a:close/>
              </a:path>
            </a:pathLst>
          </a:custGeom>
          <a:solidFill>
            <a:srgbClr val="FFC000"/>
          </a:solid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a:r>
              <a:rPr>
                <a:solidFill>
                  <a:schemeClr val="bg1"/>
                </a:solidFill>
              </a:rPr>
              <a:t>Prototype</a:t>
            </a:r>
          </a:p>
        </p:txBody>
      </p:sp>
    </p:spTree>
    <p:extLst>
      <p:ext uri="{BB962C8B-B14F-4D97-AF65-F5344CB8AC3E}">
        <p14:creationId xmlns:p14="http://schemas.microsoft.com/office/powerpoint/2010/main" val="272041882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BFB929-4D04-DA0E-1152-1797DE0AC57B}"/>
              </a:ext>
            </a:extLst>
          </p:cNvPr>
          <p:cNvSpPr>
            <a:spLocks noGrp="1"/>
          </p:cNvSpPr>
          <p:nvPr>
            <p:ph type="title"/>
          </p:nvPr>
        </p:nvSpPr>
        <p:spPr>
          <a:xfrm>
            <a:off x="731520" y="1890117"/>
            <a:ext cx="10714616" cy="3077766"/>
          </a:xfrm>
        </p:spPr>
        <p:txBody>
          <a:bodyPr wrap="square" anchor="ctr">
            <a:normAutofit/>
          </a:bodyPr>
          <a:lstStyle/>
          <a:p>
            <a:r>
              <a:rPr lang="en-US" dirty="0"/>
              <a:t>Extra Credit</a:t>
            </a:r>
          </a:p>
        </p:txBody>
      </p:sp>
    </p:spTree>
    <p:extLst>
      <p:ext uri="{BB962C8B-B14F-4D97-AF65-F5344CB8AC3E}">
        <p14:creationId xmlns:p14="http://schemas.microsoft.com/office/powerpoint/2010/main" val="298335852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D718BE-3D4A-AEBD-7DA4-65C59403D1EF}"/>
              </a:ext>
            </a:extLst>
          </p:cNvPr>
          <p:cNvSpPr>
            <a:spLocks noGrp="1"/>
          </p:cNvSpPr>
          <p:nvPr>
            <p:ph type="title"/>
          </p:nvPr>
        </p:nvSpPr>
        <p:spPr/>
        <p:txBody>
          <a:bodyPr/>
          <a:lstStyle/>
          <a:p>
            <a:r>
              <a:rPr lang="en-US" dirty="0"/>
              <a:t>Not sure how this all fits together</a:t>
            </a:r>
          </a:p>
        </p:txBody>
      </p:sp>
      <p:sp>
        <p:nvSpPr>
          <p:cNvPr id="6" name="Content Placeholder 5">
            <a:extLst>
              <a:ext uri="{FF2B5EF4-FFF2-40B4-BE49-F238E27FC236}">
                <a16:creationId xmlns:a16="http://schemas.microsoft.com/office/drawing/2014/main" id="{BB0B6CDC-98A1-FC14-0039-1F9D62C71FE7}"/>
              </a:ext>
            </a:extLst>
          </p:cNvPr>
          <p:cNvSpPr>
            <a:spLocks noGrp="1"/>
          </p:cNvSpPr>
          <p:nvPr>
            <p:ph sz="quarter" idx="10"/>
          </p:nvPr>
        </p:nvSpPr>
        <p:spPr/>
        <p:txBody>
          <a:bodyPr/>
          <a:lstStyle/>
          <a:p>
            <a:pPr marL="0" indent="0">
              <a:buNone/>
            </a:pPr>
            <a:r>
              <a:rPr lang="en-US" dirty="0"/>
              <a:t>Try the Semantic Kernel Recipes</a:t>
            </a:r>
          </a:p>
          <a:p>
            <a:pPr marL="0" indent="0">
              <a:buNone/>
            </a:pPr>
            <a:r>
              <a:rPr lang="en-US" dirty="0">
                <a:hlinkClick r:id="rId3"/>
              </a:rPr>
              <a:t>https://aka.ms/sk/recipes</a:t>
            </a:r>
            <a:r>
              <a:rPr lang="en-US" dirty="0"/>
              <a:t> </a:t>
            </a:r>
          </a:p>
        </p:txBody>
      </p:sp>
      <p:pic>
        <p:nvPicPr>
          <p:cNvPr id="9" name="Picture 8">
            <a:extLst>
              <a:ext uri="{FF2B5EF4-FFF2-40B4-BE49-F238E27FC236}">
                <a16:creationId xmlns:a16="http://schemas.microsoft.com/office/drawing/2014/main" id="{D2B3C276-AC92-C2CA-E895-603438FE0FC5}"/>
              </a:ext>
            </a:extLst>
          </p:cNvPr>
          <p:cNvPicPr>
            <a:picLocks noChangeAspect="1"/>
          </p:cNvPicPr>
          <p:nvPr/>
        </p:nvPicPr>
        <p:blipFill>
          <a:blip r:embed="rId4"/>
          <a:stretch>
            <a:fillRect/>
          </a:stretch>
        </p:blipFill>
        <p:spPr>
          <a:xfrm>
            <a:off x="7149007" y="1016368"/>
            <a:ext cx="4558517" cy="4825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745166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AE85-1347-4F2E-CEA5-406B06C2992D}"/>
              </a:ext>
            </a:extLst>
          </p:cNvPr>
          <p:cNvSpPr>
            <a:spLocks noGrp="1"/>
          </p:cNvSpPr>
          <p:nvPr>
            <p:ph type="title"/>
          </p:nvPr>
        </p:nvSpPr>
        <p:spPr>
          <a:xfrm>
            <a:off x="731520" y="2659558"/>
            <a:ext cx="10714616" cy="1538883"/>
          </a:xfrm>
        </p:spPr>
        <p:txBody>
          <a:bodyPr/>
          <a:lstStyle/>
          <a:p>
            <a:r>
              <a:rPr lang="en-US"/>
              <a:t>DEMO TIME!</a:t>
            </a:r>
          </a:p>
        </p:txBody>
      </p:sp>
    </p:spTree>
    <p:extLst>
      <p:ext uri="{BB962C8B-B14F-4D97-AF65-F5344CB8AC3E}">
        <p14:creationId xmlns:p14="http://schemas.microsoft.com/office/powerpoint/2010/main" val="400109695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A9017B-293B-BE3D-2ABB-624F8A34E13C}"/>
              </a:ext>
            </a:extLst>
          </p:cNvPr>
          <p:cNvSpPr>
            <a:spLocks noGrp="1"/>
          </p:cNvSpPr>
          <p:nvPr>
            <p:ph type="title"/>
          </p:nvPr>
        </p:nvSpPr>
        <p:spPr/>
        <p:txBody>
          <a:bodyPr/>
          <a:lstStyle/>
          <a:p>
            <a:r>
              <a:rPr lang="en-US"/>
              <a:t>Insert the team slides into this section</a:t>
            </a:r>
          </a:p>
        </p:txBody>
      </p:sp>
      <p:sp>
        <p:nvSpPr>
          <p:cNvPr id="5" name="Content Placeholder 4">
            <a:extLst>
              <a:ext uri="{FF2B5EF4-FFF2-40B4-BE49-F238E27FC236}">
                <a16:creationId xmlns:a16="http://schemas.microsoft.com/office/drawing/2014/main" id="{F665F5D4-D9BA-5B9B-2BC1-636402A15F95}"/>
              </a:ext>
            </a:extLst>
          </p:cNvPr>
          <p:cNvSpPr>
            <a:spLocks noGrp="1"/>
          </p:cNvSpPr>
          <p:nvPr>
            <p:ph sz="quarter" idx="10"/>
          </p:nvPr>
        </p:nvSpPr>
        <p:spPr/>
        <p:txBody>
          <a:bodyPr/>
          <a:lstStyle/>
          <a:p>
            <a:r>
              <a:rPr lang="en-US" dirty="0"/>
              <a:t>Send each team the slides sets to use for their presentation from the Team Demo Template</a:t>
            </a:r>
          </a:p>
        </p:txBody>
      </p:sp>
    </p:spTree>
    <p:extLst>
      <p:ext uri="{BB962C8B-B14F-4D97-AF65-F5344CB8AC3E}">
        <p14:creationId xmlns:p14="http://schemas.microsoft.com/office/powerpoint/2010/main" val="20484263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98CBBA-9322-75AF-03AB-831DECEDF6D5}"/>
              </a:ext>
            </a:extLst>
          </p:cNvPr>
          <p:cNvSpPr>
            <a:spLocks noGrp="1"/>
          </p:cNvSpPr>
          <p:nvPr>
            <p:ph type="title"/>
          </p:nvPr>
        </p:nvSpPr>
        <p:spPr>
          <a:xfrm>
            <a:off x="731520" y="2552065"/>
            <a:ext cx="10714616" cy="1969770"/>
          </a:xfrm>
        </p:spPr>
        <p:txBody>
          <a:bodyPr/>
          <a:lstStyle/>
          <a:p>
            <a:r>
              <a:rPr lang="en-US"/>
              <a:t>Welcome!</a:t>
            </a:r>
            <a:br>
              <a:rPr lang="en-US"/>
            </a:br>
            <a:r>
              <a:rPr lang="en-US" sz="2800">
                <a:solidFill>
                  <a:schemeClr val="tx1"/>
                </a:solidFill>
              </a:rPr>
              <a:t>Let’s learn about each other…</a:t>
            </a:r>
            <a:endParaRPr lang="en-US">
              <a:solidFill>
                <a:schemeClr val="tx1"/>
              </a:solidFill>
            </a:endParaRPr>
          </a:p>
        </p:txBody>
      </p:sp>
    </p:spTree>
    <p:extLst>
      <p:ext uri="{BB962C8B-B14F-4D97-AF65-F5344CB8AC3E}">
        <p14:creationId xmlns:p14="http://schemas.microsoft.com/office/powerpoint/2010/main" val="169549862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56C2-EA67-E39A-8708-B9BCA45AA61D}"/>
              </a:ext>
            </a:extLst>
          </p:cNvPr>
          <p:cNvSpPr>
            <a:spLocks noGrp="1"/>
          </p:cNvSpPr>
          <p:nvPr>
            <p:ph type="title"/>
          </p:nvPr>
        </p:nvSpPr>
        <p:spPr>
          <a:xfrm>
            <a:off x="731520" y="2659558"/>
            <a:ext cx="10714616" cy="1538883"/>
          </a:xfrm>
        </p:spPr>
        <p:txBody>
          <a:bodyPr/>
          <a:lstStyle/>
          <a:p>
            <a:r>
              <a:rPr lang="en-US"/>
              <a:t>Feedback Time</a:t>
            </a:r>
          </a:p>
        </p:txBody>
      </p:sp>
    </p:spTree>
    <p:extLst>
      <p:ext uri="{BB962C8B-B14F-4D97-AF65-F5344CB8AC3E}">
        <p14:creationId xmlns:p14="http://schemas.microsoft.com/office/powerpoint/2010/main" val="310789308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6DA316-3F51-BC78-A06F-38937575760B}"/>
              </a:ext>
            </a:extLst>
          </p:cNvPr>
          <p:cNvSpPr>
            <a:spLocks noGrp="1"/>
          </p:cNvSpPr>
          <p:nvPr>
            <p:ph type="title"/>
          </p:nvPr>
        </p:nvSpPr>
        <p:spPr/>
        <p:txBody>
          <a:bodyPr/>
          <a:lstStyle/>
          <a:p>
            <a:r>
              <a:rPr lang="en-US"/>
              <a:t>Feedback</a:t>
            </a:r>
          </a:p>
        </p:txBody>
      </p:sp>
      <p:sp>
        <p:nvSpPr>
          <p:cNvPr id="6" name="Content Placeholder 5">
            <a:extLst>
              <a:ext uri="{FF2B5EF4-FFF2-40B4-BE49-F238E27FC236}">
                <a16:creationId xmlns:a16="http://schemas.microsoft.com/office/drawing/2014/main" id="{22FC264D-520E-D777-336A-9E24356AD5AA}"/>
              </a:ext>
            </a:extLst>
          </p:cNvPr>
          <p:cNvSpPr>
            <a:spLocks noGrp="1"/>
          </p:cNvSpPr>
          <p:nvPr>
            <p:ph sz="quarter" idx="10"/>
          </p:nvPr>
        </p:nvSpPr>
        <p:spPr>
          <a:xfrm>
            <a:off x="584200" y="2432006"/>
            <a:ext cx="5246149" cy="3672142"/>
          </a:xfrm>
        </p:spPr>
        <p:txBody>
          <a:bodyPr/>
          <a:lstStyle/>
          <a:p>
            <a:r>
              <a:rPr lang="en-US"/>
              <a:t>What went well?</a:t>
            </a:r>
          </a:p>
          <a:p>
            <a:endParaRPr lang="en-US"/>
          </a:p>
          <a:p>
            <a:r>
              <a:rPr lang="en-US"/>
              <a:t>What could be better?</a:t>
            </a:r>
          </a:p>
          <a:p>
            <a:endParaRPr lang="en-US"/>
          </a:p>
          <a:p>
            <a:r>
              <a:rPr lang="en-US"/>
              <a:t>What would you like to see in the product?</a:t>
            </a:r>
          </a:p>
        </p:txBody>
      </p:sp>
      <p:sp>
        <p:nvSpPr>
          <p:cNvPr id="8" name="Content Placeholder 5">
            <a:extLst>
              <a:ext uri="{FF2B5EF4-FFF2-40B4-BE49-F238E27FC236}">
                <a16:creationId xmlns:a16="http://schemas.microsoft.com/office/drawing/2014/main" id="{56A27969-1719-819A-6212-F34C3F2D6E2A}"/>
              </a:ext>
            </a:extLst>
          </p:cNvPr>
          <p:cNvSpPr txBox="1">
            <a:spLocks/>
          </p:cNvSpPr>
          <p:nvPr/>
        </p:nvSpPr>
        <p:spPr>
          <a:xfrm>
            <a:off x="7080308" y="2432006"/>
            <a:ext cx="4372063" cy="3672142"/>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Fill out the survey: aka.ms/</a:t>
            </a:r>
            <a:r>
              <a:rPr lang="en-US" err="1"/>
              <a:t>sk</a:t>
            </a:r>
            <a:r>
              <a:rPr lang="en-US"/>
              <a:t>/hack/feedback</a:t>
            </a:r>
          </a:p>
        </p:txBody>
      </p:sp>
      <p:pic>
        <p:nvPicPr>
          <p:cNvPr id="10" name="Picture 9">
            <a:extLst>
              <a:ext uri="{FF2B5EF4-FFF2-40B4-BE49-F238E27FC236}">
                <a16:creationId xmlns:a16="http://schemas.microsoft.com/office/drawing/2014/main" id="{1D9469F8-11A5-BEA3-FC52-EA9BDAAB51C0}"/>
              </a:ext>
            </a:extLst>
          </p:cNvPr>
          <p:cNvPicPr>
            <a:picLocks noChangeAspect="1"/>
          </p:cNvPicPr>
          <p:nvPr/>
        </p:nvPicPr>
        <p:blipFill>
          <a:blip r:embed="rId3"/>
          <a:stretch>
            <a:fillRect/>
          </a:stretch>
        </p:blipFill>
        <p:spPr>
          <a:xfrm>
            <a:off x="7656178" y="3571616"/>
            <a:ext cx="2687448" cy="2687448"/>
          </a:xfrm>
          <a:prstGeom prst="rect">
            <a:avLst/>
          </a:prstGeom>
        </p:spPr>
      </p:pic>
    </p:spTree>
    <p:extLst>
      <p:ext uri="{BB962C8B-B14F-4D97-AF65-F5344CB8AC3E}">
        <p14:creationId xmlns:p14="http://schemas.microsoft.com/office/powerpoint/2010/main" val="403299695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B18170-AE88-87F4-5B34-798EDDF235BD}"/>
              </a:ext>
            </a:extLst>
          </p:cNvPr>
          <p:cNvGrpSpPr/>
          <p:nvPr/>
        </p:nvGrpSpPr>
        <p:grpSpPr>
          <a:xfrm>
            <a:off x="598515" y="4738255"/>
            <a:ext cx="10331254" cy="1107996"/>
            <a:chOff x="598515" y="4738255"/>
            <a:chExt cx="6018416" cy="1107996"/>
          </a:xfrm>
        </p:grpSpPr>
        <p:sp>
          <p:nvSpPr>
            <p:cNvPr id="4" name="TextBox 3">
              <a:extLst>
                <a:ext uri="{FF2B5EF4-FFF2-40B4-BE49-F238E27FC236}">
                  <a16:creationId xmlns:a16="http://schemas.microsoft.com/office/drawing/2014/main" id="{83A9993B-DC51-D444-8FA3-444ABDFDA8C0}"/>
                </a:ext>
              </a:extLst>
            </p:cNvPr>
            <p:cNvSpPr txBox="1"/>
            <p:nvPr/>
          </p:nvSpPr>
          <p:spPr>
            <a:xfrm>
              <a:off x="598515" y="4738255"/>
              <a:ext cx="2926081" cy="1107996"/>
            </a:xfrm>
            <a:prstGeom prst="rect">
              <a:avLst/>
            </a:prstGeom>
            <a:noFill/>
          </p:spPr>
          <p:txBody>
            <a:bodyPr wrap="square" lIns="0" tIns="0" rIns="0" bIns="0" rtlCol="0">
              <a:spAutoFit/>
            </a:bodyPr>
            <a:lstStyle/>
            <a:p>
              <a:pPr algn="l"/>
              <a:r>
                <a:rPr lang="en-US"/>
                <a:t>Semantic Kernel Home</a:t>
              </a:r>
            </a:p>
            <a:p>
              <a:pPr algn="l"/>
              <a:r>
                <a:rPr lang="en-US"/>
                <a:t>Public GitHub Repo</a:t>
              </a:r>
            </a:p>
            <a:p>
              <a:pPr algn="l"/>
              <a:r>
                <a:rPr lang="en-US"/>
                <a:t>LinkedIn Learning Course</a:t>
              </a:r>
            </a:p>
            <a:p>
              <a:pPr algn="l"/>
              <a:r>
                <a:rPr lang="en-US"/>
                <a:t>Technical Support</a:t>
              </a:r>
            </a:p>
          </p:txBody>
        </p:sp>
        <p:sp>
          <p:nvSpPr>
            <p:cNvPr id="5" name="TextBox 4">
              <a:extLst>
                <a:ext uri="{FF2B5EF4-FFF2-40B4-BE49-F238E27FC236}">
                  <a16:creationId xmlns:a16="http://schemas.microsoft.com/office/drawing/2014/main" id="{9EAAE600-A348-D895-EAA9-522618E66F91}"/>
                </a:ext>
              </a:extLst>
            </p:cNvPr>
            <p:cNvSpPr txBox="1"/>
            <p:nvPr/>
          </p:nvSpPr>
          <p:spPr>
            <a:xfrm>
              <a:off x="2236432" y="4738255"/>
              <a:ext cx="4380499" cy="1107996"/>
            </a:xfrm>
            <a:prstGeom prst="rect">
              <a:avLst/>
            </a:prstGeom>
            <a:noFill/>
          </p:spPr>
          <p:txBody>
            <a:bodyPr wrap="square" lIns="0" tIns="0" rIns="0" bIns="0" rtlCol="0">
              <a:spAutoFit/>
            </a:bodyPr>
            <a:lstStyle/>
            <a:p>
              <a:pPr algn="l"/>
              <a:r>
                <a:rPr lang="en-US" b="1"/>
                <a:t>aka.ms/semantic-kernel</a:t>
              </a:r>
            </a:p>
            <a:p>
              <a:pPr algn="l"/>
              <a:r>
                <a:rPr lang="en-US" b="1"/>
                <a:t>aka.ms/sk/repo</a:t>
              </a:r>
            </a:p>
            <a:p>
              <a:pPr algn="l"/>
              <a:r>
                <a:rPr lang="en-US" b="1"/>
                <a:t>aka.ms/sk/li/introducing-semantic-kernel</a:t>
              </a:r>
            </a:p>
            <a:p>
              <a:pPr algn="l"/>
              <a:r>
                <a:rPr lang="en-US" b="1"/>
                <a:t>aka.ms/sk/support</a:t>
              </a:r>
            </a:p>
          </p:txBody>
        </p:sp>
      </p:grpSp>
      <p:sp>
        <p:nvSpPr>
          <p:cNvPr id="3" name="TextBox 2">
            <a:extLst>
              <a:ext uri="{FF2B5EF4-FFF2-40B4-BE49-F238E27FC236}">
                <a16:creationId xmlns:a16="http://schemas.microsoft.com/office/drawing/2014/main" id="{AC3734EF-80B3-082B-95A9-224D9AA98B2F}"/>
              </a:ext>
            </a:extLst>
          </p:cNvPr>
          <p:cNvSpPr txBox="1"/>
          <p:nvPr/>
        </p:nvSpPr>
        <p:spPr>
          <a:xfrm>
            <a:off x="10558728" y="385668"/>
            <a:ext cx="1025922" cy="1231106"/>
          </a:xfrm>
          <a:prstGeom prst="rect">
            <a:avLst/>
          </a:prstGeom>
          <a:noFill/>
        </p:spPr>
        <p:txBody>
          <a:bodyPr wrap="none" lIns="0" tIns="0" rIns="0" bIns="0" rtlCol="0">
            <a:spAutoFit/>
          </a:bodyPr>
          <a:lstStyle/>
          <a:p>
            <a:pPr algn="l"/>
            <a:r>
              <a:rPr lang="en-US" sz="8000" dirty="0">
                <a:hlinkClick r:id="rId3"/>
              </a:rPr>
              <a:t>📺</a:t>
            </a:r>
            <a:endParaRPr lang="en-US" sz="8000" dirty="0"/>
          </a:p>
        </p:txBody>
      </p:sp>
    </p:spTree>
    <p:extLst>
      <p:ext uri="{BB962C8B-B14F-4D97-AF65-F5344CB8AC3E}">
        <p14:creationId xmlns:p14="http://schemas.microsoft.com/office/powerpoint/2010/main" val="1983186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6EEB-40E0-6CEB-343E-6A9D5F339306}"/>
              </a:ext>
            </a:extLst>
          </p:cNvPr>
          <p:cNvSpPr>
            <a:spLocks noGrp="1"/>
          </p:cNvSpPr>
          <p:nvPr>
            <p:ph type="title"/>
          </p:nvPr>
        </p:nvSpPr>
        <p:spPr/>
        <p:txBody>
          <a:bodyPr/>
          <a:lstStyle/>
          <a:p>
            <a:r>
              <a:rPr lang="en-US"/>
              <a:t>Pass the baton self-intros</a:t>
            </a:r>
          </a:p>
        </p:txBody>
      </p:sp>
      <p:sp>
        <p:nvSpPr>
          <p:cNvPr id="3" name="Text Placeholder 2">
            <a:extLst>
              <a:ext uri="{FF2B5EF4-FFF2-40B4-BE49-F238E27FC236}">
                <a16:creationId xmlns:a16="http://schemas.microsoft.com/office/drawing/2014/main" id="{2EF45C1C-F99C-770C-D250-1A0A1AE2934C}"/>
              </a:ext>
            </a:extLst>
          </p:cNvPr>
          <p:cNvSpPr>
            <a:spLocks noGrp="1"/>
          </p:cNvSpPr>
          <p:nvPr>
            <p:ph type="body" sz="quarter" idx="11"/>
          </p:nvPr>
        </p:nvSpPr>
        <p:spPr/>
        <p:txBody>
          <a:bodyPr/>
          <a:lstStyle/>
          <a:p>
            <a:pPr marL="514350" indent="-514350">
              <a:buAutoNum type="arabicPeriod"/>
            </a:pPr>
            <a:r>
              <a:rPr lang="en-US"/>
              <a:t>One person is selected to self-intro.</a:t>
            </a:r>
          </a:p>
          <a:p>
            <a:pPr marL="514350" indent="-514350">
              <a:buAutoNum type="arabicPeriod"/>
            </a:pPr>
            <a:r>
              <a:rPr lang="en-US"/>
              <a:t>They pick the next person to self-intro.</a:t>
            </a:r>
          </a:p>
          <a:p>
            <a:pPr marL="514350" indent="-514350">
              <a:buAutoNum type="arabicPeriod"/>
            </a:pPr>
            <a:r>
              <a:rPr lang="en-US"/>
              <a:t>The next person does so too.</a:t>
            </a:r>
          </a:p>
          <a:p>
            <a:pPr marL="514350" indent="-514350">
              <a:buAutoNum type="arabicPeriod"/>
            </a:pPr>
            <a:r>
              <a:rPr lang="en-US"/>
              <a:t>The moderator helps to ensure that everyone does a self-intro.</a:t>
            </a:r>
          </a:p>
          <a:p>
            <a:pPr marL="514350" indent="-514350">
              <a:buAutoNum type="arabicPeriod"/>
            </a:pPr>
            <a:r>
              <a:rPr lang="en-US" i="1"/>
              <a:t>Plus … the moderator reminds everyone to keep it short </a:t>
            </a:r>
            <a:r>
              <a:rPr lang="en-US" i="1">
                <a:sym typeface="Wingdings" pitchFamily="2" charset="2"/>
              </a:rPr>
              <a:t> </a:t>
            </a:r>
            <a:endParaRPr lang="en-US" i="1"/>
          </a:p>
        </p:txBody>
      </p:sp>
    </p:spTree>
    <p:extLst>
      <p:ext uri="{BB962C8B-B14F-4D97-AF65-F5344CB8AC3E}">
        <p14:creationId xmlns:p14="http://schemas.microsoft.com/office/powerpoint/2010/main" val="9447417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2C7E61-19F4-A8D2-BDEC-CD75FDBD6D5D}"/>
              </a:ext>
            </a:extLst>
          </p:cNvPr>
          <p:cNvSpPr>
            <a:spLocks noGrp="1"/>
          </p:cNvSpPr>
          <p:nvPr>
            <p:ph type="title"/>
          </p:nvPr>
        </p:nvSpPr>
        <p:spPr/>
        <p:txBody>
          <a:bodyPr/>
          <a:lstStyle/>
          <a:p>
            <a:r>
              <a:rPr lang="en-US"/>
              <a:t>Let’s Talk About This Moment …</a:t>
            </a:r>
          </a:p>
        </p:txBody>
      </p:sp>
      <p:sp>
        <p:nvSpPr>
          <p:cNvPr id="6" name="TextBox 5">
            <a:extLst>
              <a:ext uri="{FF2B5EF4-FFF2-40B4-BE49-F238E27FC236}">
                <a16:creationId xmlns:a16="http://schemas.microsoft.com/office/drawing/2014/main" id="{45F9234F-7C4B-DC5C-7363-5B601FBF7C9D}"/>
              </a:ext>
            </a:extLst>
          </p:cNvPr>
          <p:cNvSpPr txBox="1"/>
          <p:nvPr/>
        </p:nvSpPr>
        <p:spPr>
          <a:xfrm>
            <a:off x="10558728" y="385668"/>
            <a:ext cx="1025922" cy="1231106"/>
          </a:xfrm>
          <a:prstGeom prst="rect">
            <a:avLst/>
          </a:prstGeom>
          <a:noFill/>
        </p:spPr>
        <p:txBody>
          <a:bodyPr wrap="none" lIns="0" tIns="0" rIns="0" bIns="0" rtlCol="0">
            <a:spAutoFit/>
          </a:bodyPr>
          <a:lstStyle/>
          <a:p>
            <a:pPr algn="l"/>
            <a:r>
              <a:rPr lang="en-US" sz="8000">
                <a:hlinkClick r:id="rId3"/>
              </a:rPr>
              <a:t>📺</a:t>
            </a:r>
            <a:endParaRPr lang="en-US" sz="8000"/>
          </a:p>
        </p:txBody>
      </p:sp>
    </p:spTree>
    <p:extLst>
      <p:ext uri="{BB962C8B-B14F-4D97-AF65-F5344CB8AC3E}">
        <p14:creationId xmlns:p14="http://schemas.microsoft.com/office/powerpoint/2010/main" val="18707125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D959-7B75-A659-C024-0FC8E33DAF47}"/>
              </a:ext>
            </a:extLst>
          </p:cNvPr>
          <p:cNvSpPr>
            <a:spLocks noGrp="1"/>
          </p:cNvSpPr>
          <p:nvPr>
            <p:ph type="title"/>
          </p:nvPr>
        </p:nvSpPr>
        <p:spPr/>
        <p:txBody>
          <a:bodyPr/>
          <a:lstStyle/>
          <a:p>
            <a:r>
              <a:rPr lang="en-US"/>
              <a:t>What’s the TL;DR of this burning moment in technology?</a:t>
            </a:r>
          </a:p>
        </p:txBody>
      </p:sp>
      <p:sp>
        <p:nvSpPr>
          <p:cNvPr id="6" name="Text Placeholder 5">
            <a:extLst>
              <a:ext uri="{FF2B5EF4-FFF2-40B4-BE49-F238E27FC236}">
                <a16:creationId xmlns:a16="http://schemas.microsoft.com/office/drawing/2014/main" id="{21D110E5-33AA-C2C6-5455-3B3754D367CA}"/>
              </a:ext>
            </a:extLst>
          </p:cNvPr>
          <p:cNvSpPr>
            <a:spLocks noGrp="1"/>
          </p:cNvSpPr>
          <p:nvPr>
            <p:ph type="body" sz="quarter" idx="11"/>
          </p:nvPr>
        </p:nvSpPr>
        <p:spPr/>
        <p:txBody>
          <a:bodyPr/>
          <a:lstStyle/>
          <a:p>
            <a:r>
              <a:rPr lang="en-US"/>
              <a:t>”AI” has largely been deemed as ”interesting” but not useful enough, yet.</a:t>
            </a:r>
          </a:p>
        </p:txBody>
      </p:sp>
      <p:sp>
        <p:nvSpPr>
          <p:cNvPr id="7" name="Text Placeholder 6">
            <a:extLst>
              <a:ext uri="{FF2B5EF4-FFF2-40B4-BE49-F238E27FC236}">
                <a16:creationId xmlns:a16="http://schemas.microsoft.com/office/drawing/2014/main" id="{91B07641-680B-1B21-7E55-6B07F62F8EEC}"/>
              </a:ext>
            </a:extLst>
          </p:cNvPr>
          <p:cNvSpPr>
            <a:spLocks noGrp="1"/>
          </p:cNvSpPr>
          <p:nvPr>
            <p:ph type="body" sz="quarter" idx="12"/>
          </p:nvPr>
        </p:nvSpPr>
        <p:spPr/>
        <p:txBody>
          <a:bodyPr/>
          <a:lstStyle/>
          <a:p>
            <a:r>
              <a:rPr lang="en-US"/>
              <a:t>ChatGPT’s popularity has indicated a new willingness to (tenuously) welcome AIs.</a:t>
            </a:r>
          </a:p>
        </p:txBody>
      </p:sp>
      <p:sp>
        <p:nvSpPr>
          <p:cNvPr id="3" name="Text Placeholder 2">
            <a:extLst>
              <a:ext uri="{FF2B5EF4-FFF2-40B4-BE49-F238E27FC236}">
                <a16:creationId xmlns:a16="http://schemas.microsoft.com/office/drawing/2014/main" id="{634E86DA-57EB-4A90-5CCA-E7747FB166BD}"/>
              </a:ext>
            </a:extLst>
          </p:cNvPr>
          <p:cNvSpPr>
            <a:spLocks noGrp="1"/>
          </p:cNvSpPr>
          <p:nvPr>
            <p:ph type="body" sz="quarter" idx="14"/>
          </p:nvPr>
        </p:nvSpPr>
        <p:spPr/>
        <p:txBody>
          <a:bodyPr/>
          <a:lstStyle/>
          <a:p>
            <a:r>
              <a:rPr lang="en-US"/>
              <a:t>FROM (2022)</a:t>
            </a:r>
          </a:p>
        </p:txBody>
      </p:sp>
      <p:sp>
        <p:nvSpPr>
          <p:cNvPr id="4" name="Text Placeholder 3">
            <a:extLst>
              <a:ext uri="{FF2B5EF4-FFF2-40B4-BE49-F238E27FC236}">
                <a16:creationId xmlns:a16="http://schemas.microsoft.com/office/drawing/2014/main" id="{CEE280C5-B125-8CAB-4089-8865D793496C}"/>
              </a:ext>
            </a:extLst>
          </p:cNvPr>
          <p:cNvSpPr>
            <a:spLocks noGrp="1"/>
          </p:cNvSpPr>
          <p:nvPr>
            <p:ph type="body" sz="quarter" idx="15"/>
          </p:nvPr>
        </p:nvSpPr>
        <p:spPr/>
        <p:txBody>
          <a:bodyPr/>
          <a:lstStyle/>
          <a:p>
            <a:r>
              <a:rPr lang="en-US"/>
              <a:t>TO (2023)</a:t>
            </a:r>
          </a:p>
        </p:txBody>
      </p:sp>
    </p:spTree>
    <p:custDataLst>
      <p:tags r:id="rId1"/>
    </p:custDataLst>
    <p:extLst>
      <p:ext uri="{BB962C8B-B14F-4D97-AF65-F5344CB8AC3E}">
        <p14:creationId xmlns:p14="http://schemas.microsoft.com/office/powerpoint/2010/main" val="400724891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DEA43539-44C2-8922-E330-149D0AC9A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41" t="24285" r="2212" b="32788"/>
          <a:stretch/>
        </p:blipFill>
        <p:spPr>
          <a:xfrm>
            <a:off x="797357" y="4401208"/>
            <a:ext cx="2901973" cy="1589616"/>
          </a:xfrm>
          <a:prstGeom prst="rect">
            <a:avLst/>
          </a:prstGeom>
        </p:spPr>
      </p:pic>
      <p:sp>
        <p:nvSpPr>
          <p:cNvPr id="2" name="Title 1">
            <a:extLst>
              <a:ext uri="{FF2B5EF4-FFF2-40B4-BE49-F238E27FC236}">
                <a16:creationId xmlns:a16="http://schemas.microsoft.com/office/drawing/2014/main" id="{EA54C51F-24BA-537C-2C1E-43C2EF2F04EA}"/>
              </a:ext>
            </a:extLst>
          </p:cNvPr>
          <p:cNvSpPr>
            <a:spLocks noGrp="1"/>
          </p:cNvSpPr>
          <p:nvPr>
            <p:ph type="title"/>
          </p:nvPr>
        </p:nvSpPr>
        <p:spPr/>
        <p:txBody>
          <a:bodyPr/>
          <a:lstStyle/>
          <a:p>
            <a:r>
              <a:rPr lang="en-US"/>
              <a:t>In hindsight, Moore’s Law is what happened to AI …</a:t>
            </a:r>
          </a:p>
        </p:txBody>
      </p:sp>
      <p:sp>
        <p:nvSpPr>
          <p:cNvPr id="3" name="Text Placeholder 2">
            <a:extLst>
              <a:ext uri="{FF2B5EF4-FFF2-40B4-BE49-F238E27FC236}">
                <a16:creationId xmlns:a16="http://schemas.microsoft.com/office/drawing/2014/main" id="{55E0D0E9-82B9-98F1-8820-005FC058D74C}"/>
              </a:ext>
            </a:extLst>
          </p:cNvPr>
          <p:cNvSpPr>
            <a:spLocks noGrp="1"/>
          </p:cNvSpPr>
          <p:nvPr>
            <p:ph type="body" sz="quarter" idx="13"/>
          </p:nvPr>
        </p:nvSpPr>
        <p:spPr/>
        <p:txBody>
          <a:bodyPr/>
          <a:lstStyle/>
          <a:p>
            <a:r>
              <a:rPr lang="en-US"/>
              <a:t>Moore’s law tends to “catch up” on you</a:t>
            </a:r>
          </a:p>
        </p:txBody>
      </p:sp>
      <p:pic>
        <p:nvPicPr>
          <p:cNvPr id="18" name="Picture 17" descr="A screenshot of a computer&#10;&#10;Description automatically generated with medium confidence">
            <a:extLst>
              <a:ext uri="{FF2B5EF4-FFF2-40B4-BE49-F238E27FC236}">
                <a16:creationId xmlns:a16="http://schemas.microsoft.com/office/drawing/2014/main" id="{51DFCE1D-638D-410F-6ABA-8CA95AD3DB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3387" y="2127770"/>
            <a:ext cx="7012297" cy="3944417"/>
          </a:xfrm>
          <a:prstGeom prst="rect">
            <a:avLst/>
          </a:prstGeom>
        </p:spPr>
      </p:pic>
      <p:pic>
        <p:nvPicPr>
          <p:cNvPr id="20" name="Picture 19" descr="Text&#10;&#10;Description automatically generated">
            <a:extLst>
              <a:ext uri="{FF2B5EF4-FFF2-40B4-BE49-F238E27FC236}">
                <a16:creationId xmlns:a16="http://schemas.microsoft.com/office/drawing/2014/main" id="{A3945AF3-B702-9EEE-AB09-B24B4298A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3387" y="2127770"/>
            <a:ext cx="7012297" cy="3944417"/>
          </a:xfrm>
          <a:prstGeom prst="rect">
            <a:avLst/>
          </a:prstGeom>
        </p:spPr>
      </p:pic>
      <p:pic>
        <p:nvPicPr>
          <p:cNvPr id="22" name="Picture 21" descr="A screenshot of a computer&#10;&#10;Description automatically generated with low confidence">
            <a:extLst>
              <a:ext uri="{FF2B5EF4-FFF2-40B4-BE49-F238E27FC236}">
                <a16:creationId xmlns:a16="http://schemas.microsoft.com/office/drawing/2014/main" id="{4EC56E20-7526-44DB-912B-6FF1B777C9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3387" y="2127770"/>
            <a:ext cx="7012297" cy="3944417"/>
          </a:xfrm>
          <a:prstGeom prst="rect">
            <a:avLst/>
          </a:prstGeom>
        </p:spPr>
      </p:pic>
      <p:pic>
        <p:nvPicPr>
          <p:cNvPr id="24" name="Picture 23" descr="A screenshot of a computer&#10;&#10;Description automatically generated with medium confidence">
            <a:extLst>
              <a:ext uri="{FF2B5EF4-FFF2-40B4-BE49-F238E27FC236}">
                <a16:creationId xmlns:a16="http://schemas.microsoft.com/office/drawing/2014/main" id="{A2CB9F8B-46D7-C409-3ADA-CF4027D0CF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3387" y="2127770"/>
            <a:ext cx="7012297" cy="3944417"/>
          </a:xfrm>
          <a:prstGeom prst="rect">
            <a:avLst/>
          </a:prstGeom>
        </p:spPr>
      </p:pic>
      <p:pic>
        <p:nvPicPr>
          <p:cNvPr id="26" name="Picture 25" descr="A screenshot of a computer&#10;&#10;Description automatically generated with medium confidence">
            <a:extLst>
              <a:ext uri="{FF2B5EF4-FFF2-40B4-BE49-F238E27FC236}">
                <a16:creationId xmlns:a16="http://schemas.microsoft.com/office/drawing/2014/main" id="{1EC2C075-4298-D8D4-3E31-653C18B941E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43387" y="2127770"/>
            <a:ext cx="7012297" cy="3944417"/>
          </a:xfrm>
          <a:prstGeom prst="rect">
            <a:avLst/>
          </a:prstGeom>
        </p:spPr>
      </p:pic>
      <p:pic>
        <p:nvPicPr>
          <p:cNvPr id="4" name="Picture 3">
            <a:extLst>
              <a:ext uri="{FF2B5EF4-FFF2-40B4-BE49-F238E27FC236}">
                <a16:creationId xmlns:a16="http://schemas.microsoft.com/office/drawing/2014/main" id="{9F44198A-B78A-1DE6-30D5-6E41D8AA97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6130" y="1478649"/>
            <a:ext cx="3520893" cy="3520893"/>
          </a:xfrm>
          <a:prstGeom prst="rect">
            <a:avLst/>
          </a:prstGeom>
        </p:spPr>
      </p:pic>
      <p:pic>
        <p:nvPicPr>
          <p:cNvPr id="7" name="Picture 2" descr="How to Speak Machine by John Maeda - Penguin Books Australia">
            <a:extLst>
              <a:ext uri="{FF2B5EF4-FFF2-40B4-BE49-F238E27FC236}">
                <a16:creationId xmlns:a16="http://schemas.microsoft.com/office/drawing/2014/main" id="{3FFAC142-8858-D85E-CA67-83F66D6CE0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6982" y="3239095"/>
            <a:ext cx="655299" cy="103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7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anim calcmode="lin" valueType="num">
                                      <p:cBhvr>
                                        <p:cTn id="31" dur="500" fill="hold"/>
                                        <p:tgtEl>
                                          <p:spTgt spid="4"/>
                                        </p:tgtEl>
                                        <p:attrNameLst>
                                          <p:attrName>ppt_x</p:attrName>
                                        </p:attrNameLst>
                                      </p:cBhvr>
                                      <p:tavLst>
                                        <p:tav tm="0">
                                          <p:val>
                                            <p:strVal val="#ppt_x"/>
                                          </p:val>
                                        </p:tav>
                                        <p:tav tm="100000">
                                          <p:val>
                                            <p:strVal val="#ppt_x"/>
                                          </p:val>
                                        </p:tav>
                                      </p:tavLst>
                                    </p:anim>
                                    <p:anim calcmode="lin" valueType="num">
                                      <p:cBhvr>
                                        <p:cTn id="32" dur="500" fill="hold"/>
                                        <p:tgtEl>
                                          <p:spTgt spid="4"/>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44F088B-C43A-633A-681F-4F03EABB85E4}"/>
              </a:ext>
            </a:extLst>
          </p:cNvPr>
          <p:cNvPicPr>
            <a:picLocks noChangeAspect="1"/>
          </p:cNvPicPr>
          <p:nvPr/>
        </p:nvPicPr>
        <p:blipFill>
          <a:blip r:embed="rId3"/>
          <a:stretch>
            <a:fillRect/>
          </a:stretch>
        </p:blipFill>
        <p:spPr>
          <a:xfrm>
            <a:off x="5070737" y="2671568"/>
            <a:ext cx="6418409" cy="1203096"/>
          </a:xfrm>
          <a:prstGeom prst="rect">
            <a:avLst/>
          </a:prstGeom>
        </p:spPr>
      </p:pic>
      <p:grpSp>
        <p:nvGrpSpPr>
          <p:cNvPr id="44" name="Group 43">
            <a:extLst>
              <a:ext uri="{FF2B5EF4-FFF2-40B4-BE49-F238E27FC236}">
                <a16:creationId xmlns:a16="http://schemas.microsoft.com/office/drawing/2014/main" id="{942D405B-9132-EAE9-B3FA-4849B450C3F6}"/>
              </a:ext>
            </a:extLst>
          </p:cNvPr>
          <p:cNvGrpSpPr/>
          <p:nvPr/>
        </p:nvGrpSpPr>
        <p:grpSpPr>
          <a:xfrm>
            <a:off x="512377" y="2308378"/>
            <a:ext cx="6399025" cy="892552"/>
            <a:chOff x="512377" y="2308378"/>
            <a:chExt cx="6399025" cy="892552"/>
          </a:xfrm>
        </p:grpSpPr>
        <p:grpSp>
          <p:nvGrpSpPr>
            <p:cNvPr id="11" name="Group">
              <a:extLst>
                <a:ext uri="{FF2B5EF4-FFF2-40B4-BE49-F238E27FC236}">
                  <a16:creationId xmlns:a16="http://schemas.microsoft.com/office/drawing/2014/main" id="{22C75B06-1407-C01B-9714-11AF39EEF0AF}"/>
                </a:ext>
              </a:extLst>
            </p:cNvPr>
            <p:cNvGrpSpPr/>
            <p:nvPr/>
          </p:nvGrpSpPr>
          <p:grpSpPr>
            <a:xfrm>
              <a:off x="1203335" y="2556509"/>
              <a:ext cx="5708067" cy="353224"/>
              <a:chOff x="-1" y="-1"/>
              <a:chExt cx="13809839" cy="854571"/>
            </a:xfrm>
            <a:effectLst/>
          </p:grpSpPr>
          <p:grpSp>
            <p:nvGrpSpPr>
              <p:cNvPr id="12" name="Group">
                <a:extLst>
                  <a:ext uri="{FF2B5EF4-FFF2-40B4-BE49-F238E27FC236}">
                    <a16:creationId xmlns:a16="http://schemas.microsoft.com/office/drawing/2014/main" id="{A88691A0-C2E4-EB02-D28F-44BDA613D637}"/>
                  </a:ext>
                </a:extLst>
              </p:cNvPr>
              <p:cNvGrpSpPr/>
              <p:nvPr/>
            </p:nvGrpSpPr>
            <p:grpSpPr>
              <a:xfrm>
                <a:off x="-1" y="-1"/>
                <a:ext cx="13809839" cy="854571"/>
                <a:chOff x="0" y="0"/>
                <a:chExt cx="13809837" cy="854569"/>
              </a:xfrm>
            </p:grpSpPr>
            <p:sp>
              <p:nvSpPr>
                <p:cNvPr id="14" name="Shape">
                  <a:extLst>
                    <a:ext uri="{FF2B5EF4-FFF2-40B4-BE49-F238E27FC236}">
                      <a16:creationId xmlns:a16="http://schemas.microsoft.com/office/drawing/2014/main" id="{52AABCA5-A630-0052-7E19-9A6926F49AC1}"/>
                    </a:ext>
                  </a:extLst>
                </p:cNvPr>
                <p:cNvSpPr/>
                <p:nvPr/>
              </p:nvSpPr>
              <p:spPr>
                <a:xfrm>
                  <a:off x="5043856" y="15192"/>
                  <a:ext cx="8765981" cy="835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9057" y="1964"/>
                        <a:pt x="12543" y="1964"/>
                      </a:cubicBezTo>
                      <a:cubicBezTo>
                        <a:pt x="16030" y="1964"/>
                        <a:pt x="21600" y="7560"/>
                        <a:pt x="21600" y="7560"/>
                      </a:cubicBezTo>
                      <a:cubicBezTo>
                        <a:pt x="21600" y="7560"/>
                        <a:pt x="17093" y="21600"/>
                        <a:pt x="12428" y="21600"/>
                      </a:cubicBezTo>
                      <a:cubicBezTo>
                        <a:pt x="7764" y="21600"/>
                        <a:pt x="37" y="21600"/>
                        <a:pt x="37" y="21600"/>
                      </a:cubicBezTo>
                      <a:lnTo>
                        <a:pt x="0" y="0"/>
                      </a:lnTo>
                      <a:close/>
                    </a:path>
                  </a:pathLst>
                </a:custGeom>
                <a:gradFill flip="none" rotWithShape="1">
                  <a:gsLst>
                    <a:gs pos="0">
                      <a:srgbClr val="EBF0E6"/>
                    </a:gs>
                    <a:gs pos="16521">
                      <a:srgbClr val="A2A5A9"/>
                    </a:gs>
                    <a:gs pos="53886">
                      <a:srgbClr val="58596B"/>
                    </a:gs>
                    <a:gs pos="71832">
                      <a:srgbClr val="8E90A0"/>
                    </a:gs>
                    <a:gs pos="91709">
                      <a:srgbClr val="C4C8D6"/>
                    </a:gs>
                  </a:gsLst>
                  <a:lin ang="16080000" scaled="0"/>
                </a:gradFill>
                <a:ln w="12700" cap="flat">
                  <a:noFill/>
                  <a:miter lim="400000"/>
                </a:ln>
                <a:effectLst>
                  <a:outerShdw blurRad="190500" dist="114300" dir="8040000" rotWithShape="0">
                    <a:srgbClr val="000000">
                      <a:alpha val="75000"/>
                    </a:srgbClr>
                  </a:outerShdw>
                </a:effectLst>
              </p:spPr>
              <p:txBody>
                <a:bodyPr wrap="square" lIns="76200" tIns="76200" rIns="76200" bIns="762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defTabSz="819150">
                    <a:defRPr sz="5400">
                      <a:solidFill>
                        <a:srgbClr val="000000"/>
                      </a:solidFill>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ACD3F01B-4211-2791-1173-B35D80BBF17A}"/>
                    </a:ext>
                  </a:extLst>
                </p:cNvPr>
                <p:cNvSpPr/>
                <p:nvPr/>
              </p:nvSpPr>
              <p:spPr>
                <a:xfrm>
                  <a:off x="0" y="0"/>
                  <a:ext cx="5059049" cy="797598"/>
                </a:xfrm>
                <a:prstGeom prst="rect">
                  <a:avLst/>
                </a:prstGeom>
                <a:gradFill flip="none" rotWithShape="1">
                  <a:gsLst>
                    <a:gs pos="0">
                      <a:srgbClr val="191100"/>
                    </a:gs>
                    <a:gs pos="52331">
                      <a:srgbClr val="4C2D00"/>
                    </a:gs>
                    <a:gs pos="90535">
                      <a:srgbClr val="7B5100"/>
                    </a:gs>
                    <a:gs pos="100000">
                      <a:srgbClr val="AA7500"/>
                    </a:gs>
                  </a:gsLst>
                  <a:lin ang="16140000" scaled="0"/>
                </a:gradFill>
                <a:ln w="12700" cap="flat">
                  <a:noFill/>
                  <a:miter lim="400000"/>
                </a:ln>
                <a:effectLst>
                  <a:outerShdw blurRad="190500" dist="114300" dir="8040000" rotWithShape="0">
                    <a:srgbClr val="000000">
                      <a:alpha val="75000"/>
                    </a:srgbClr>
                  </a:outerShdw>
                </a:effectLst>
              </p:spPr>
              <p:txBody>
                <a:bodyPr wrap="square" lIns="76200" tIns="76200" rIns="76200" bIns="762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defTabSz="81915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a:extLst>
                    <a:ext uri="{FF2B5EF4-FFF2-40B4-BE49-F238E27FC236}">
                      <a16:creationId xmlns:a16="http://schemas.microsoft.com/office/drawing/2014/main" id="{14E979D3-C5DF-D9F4-A02C-98C71359DA31}"/>
                    </a:ext>
                  </a:extLst>
                </p:cNvPr>
                <p:cNvSpPr/>
                <p:nvPr/>
              </p:nvSpPr>
              <p:spPr>
                <a:xfrm>
                  <a:off x="5093231" y="329543"/>
                  <a:ext cx="8679841" cy="525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9661" y="21131"/>
                        <a:pt x="11749" y="21131"/>
                      </a:cubicBezTo>
                      <a:cubicBezTo>
                        <a:pt x="17291" y="21131"/>
                        <a:pt x="21600" y="0"/>
                        <a:pt x="21600" y="0"/>
                      </a:cubicBezTo>
                      <a:cubicBezTo>
                        <a:pt x="21600" y="0"/>
                        <a:pt x="19370" y="5984"/>
                        <a:pt x="17051" y="10306"/>
                      </a:cubicBezTo>
                      <a:cubicBezTo>
                        <a:pt x="14815" y="14474"/>
                        <a:pt x="13728" y="14178"/>
                        <a:pt x="11509" y="14412"/>
                      </a:cubicBezTo>
                      <a:cubicBezTo>
                        <a:pt x="9290" y="14647"/>
                        <a:pt x="0" y="14412"/>
                        <a:pt x="0" y="14412"/>
                      </a:cubicBezTo>
                      <a:lnTo>
                        <a:pt x="0" y="21600"/>
                      </a:lnTo>
                      <a:close/>
                    </a:path>
                  </a:pathLst>
                </a:custGeom>
                <a:solidFill>
                  <a:srgbClr val="FFFFFF">
                    <a:alpha val="29000"/>
                  </a:srgbClr>
                </a:solidFill>
                <a:ln w="12700" cap="flat">
                  <a:noFill/>
                  <a:miter lim="400000"/>
                </a:ln>
                <a:effectLst/>
              </p:spPr>
              <p:txBody>
                <a:bodyPr wrap="square" lIns="76200" tIns="76200" rIns="76200" bIns="762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pPr algn="ctr" defTabSz="819150">
                    <a:defRPr sz="5400">
                      <a:solidFill>
                        <a:srgbClr val="000000"/>
                      </a:solidFill>
                      <a:latin typeface="Gill Sans"/>
                      <a:ea typeface="Gill Sans"/>
                      <a:cs typeface="Gill Sans"/>
                      <a:sym typeface="Gill Sans"/>
                    </a:defRPr>
                  </a:pPr>
                  <a:endParaRPr/>
                </a:p>
              </p:txBody>
            </p:sp>
          </p:grpSp>
          <p:sp>
            <p:nvSpPr>
              <p:cNvPr id="13" name="Machine Learning">
                <a:extLst>
                  <a:ext uri="{FF2B5EF4-FFF2-40B4-BE49-F238E27FC236}">
                    <a16:creationId xmlns:a16="http://schemas.microsoft.com/office/drawing/2014/main" id="{AA6BAECD-1F58-20B0-812F-1EDEFFEC93B8}"/>
                  </a:ext>
                </a:extLst>
              </p:cNvPr>
              <p:cNvSpPr txBox="1"/>
              <p:nvPr/>
            </p:nvSpPr>
            <p:spPr>
              <a:xfrm>
                <a:off x="5410072" y="88920"/>
                <a:ext cx="3387270" cy="6730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a:solidFill>
                      <a:schemeClr val="tx1"/>
                    </a:solidFill>
                  </a:rPr>
                  <a:t>Machine Learning</a:t>
                </a:r>
              </a:p>
            </p:txBody>
          </p:sp>
        </p:grpSp>
        <p:sp>
          <p:nvSpPr>
            <p:cNvPr id="43" name="TextBox 42">
              <a:extLst>
                <a:ext uri="{FF2B5EF4-FFF2-40B4-BE49-F238E27FC236}">
                  <a16:creationId xmlns:a16="http://schemas.microsoft.com/office/drawing/2014/main" id="{6C7998C6-5C0E-0737-DBB0-7CDC352D298D}"/>
                </a:ext>
              </a:extLst>
            </p:cNvPr>
            <p:cNvSpPr txBox="1"/>
            <p:nvPr/>
          </p:nvSpPr>
          <p:spPr>
            <a:xfrm>
              <a:off x="512377" y="2308378"/>
              <a:ext cx="1381916" cy="892552"/>
            </a:xfrm>
            <a:prstGeom prst="rect">
              <a:avLst/>
            </a:prstGeom>
            <a:noFill/>
          </p:spPr>
          <p:txBody>
            <a:bodyPr wrap="square" lIns="0" tIns="0" rIns="0" bIns="0" rtlCol="0">
              <a:spAutoFit/>
            </a:bodyPr>
            <a:lstStyle/>
            <a:p>
              <a:pPr algn="ctr"/>
              <a:r>
                <a:rPr lang="en-US" sz="1400" b="1"/>
                <a:t>TRADITIONAL AI/ML KNIFE</a:t>
              </a:r>
              <a:br>
                <a:rPr lang="en-US" sz="2000"/>
              </a:br>
              <a:r>
                <a:rPr lang="en-US" sz="1500"/>
                <a:t>“training a model is hard”</a:t>
              </a:r>
            </a:p>
          </p:txBody>
        </p:sp>
      </p:grpSp>
      <p:grpSp>
        <p:nvGrpSpPr>
          <p:cNvPr id="45" name="Group 44">
            <a:extLst>
              <a:ext uri="{FF2B5EF4-FFF2-40B4-BE49-F238E27FC236}">
                <a16:creationId xmlns:a16="http://schemas.microsoft.com/office/drawing/2014/main" id="{4E3677D5-E3F0-6828-3429-B6A22DFCDF59}"/>
              </a:ext>
            </a:extLst>
          </p:cNvPr>
          <p:cNvGrpSpPr/>
          <p:nvPr/>
        </p:nvGrpSpPr>
        <p:grpSpPr>
          <a:xfrm>
            <a:off x="302370" y="3782707"/>
            <a:ext cx="5024166" cy="1161316"/>
            <a:chOff x="302370" y="3782707"/>
            <a:chExt cx="5024166" cy="1161316"/>
          </a:xfrm>
        </p:grpSpPr>
        <p:sp>
          <p:nvSpPr>
            <p:cNvPr id="37" name="TextBox 36">
              <a:extLst>
                <a:ext uri="{FF2B5EF4-FFF2-40B4-BE49-F238E27FC236}">
                  <a16:creationId xmlns:a16="http://schemas.microsoft.com/office/drawing/2014/main" id="{D996579F-3B9A-146D-F762-BCA81D461BEC}"/>
                </a:ext>
              </a:extLst>
            </p:cNvPr>
            <p:cNvSpPr txBox="1"/>
            <p:nvPr/>
          </p:nvSpPr>
          <p:spPr>
            <a:xfrm>
              <a:off x="302370" y="3782707"/>
              <a:ext cx="1683488" cy="892552"/>
            </a:xfrm>
            <a:prstGeom prst="rect">
              <a:avLst/>
            </a:prstGeom>
            <a:noFill/>
          </p:spPr>
          <p:txBody>
            <a:bodyPr wrap="square" lIns="0" tIns="0" rIns="0" bIns="0" rtlCol="0">
              <a:spAutoFit/>
            </a:bodyPr>
            <a:lstStyle/>
            <a:p>
              <a:pPr algn="ctr"/>
              <a:r>
                <a:rPr lang="en-US" sz="1400" b="1"/>
                <a:t>COGNITIVE</a:t>
              </a:r>
              <a:br>
                <a:rPr lang="en-US" sz="1400" b="1"/>
              </a:br>
              <a:r>
                <a:rPr lang="en-US" sz="1400" b="1"/>
                <a:t>BLADE</a:t>
              </a:r>
              <a:br>
                <a:rPr lang="en-US" sz="2000" b="1"/>
              </a:br>
              <a:r>
                <a:rPr lang="en-US" sz="1500">
                  <a:solidFill>
                    <a:schemeClr val="accent1">
                      <a:lumMod val="60000"/>
                      <a:lumOff val="40000"/>
                    </a:schemeClr>
                  </a:solidFill>
                </a:rPr>
                <a:t>“pretrained foundation model”</a:t>
              </a:r>
            </a:p>
          </p:txBody>
        </p:sp>
        <p:grpSp>
          <p:nvGrpSpPr>
            <p:cNvPr id="3" name="Group 2">
              <a:extLst>
                <a:ext uri="{FF2B5EF4-FFF2-40B4-BE49-F238E27FC236}">
                  <a16:creationId xmlns:a16="http://schemas.microsoft.com/office/drawing/2014/main" id="{D55A2E8E-79D6-0679-CAB8-BE086ECDFA0E}"/>
                </a:ext>
              </a:extLst>
            </p:cNvPr>
            <p:cNvGrpSpPr/>
            <p:nvPr/>
          </p:nvGrpSpPr>
          <p:grpSpPr>
            <a:xfrm rot="16895281" flipV="1">
              <a:off x="3118026" y="2735513"/>
              <a:ext cx="832110" cy="3584910"/>
              <a:chOff x="5047548" y="523530"/>
              <a:chExt cx="1464886" cy="6249858"/>
            </a:xfrm>
          </p:grpSpPr>
          <p:pic>
            <p:nvPicPr>
              <p:cNvPr id="4" name="Picture 3" descr="A picture containing text&#10;&#10;Description automatically generated">
                <a:extLst>
                  <a:ext uri="{FF2B5EF4-FFF2-40B4-BE49-F238E27FC236}">
                    <a16:creationId xmlns:a16="http://schemas.microsoft.com/office/drawing/2014/main" id="{11744FB1-4BA2-CC4C-AC13-30E30558DF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7548" y="523530"/>
                <a:ext cx="643680" cy="3857613"/>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D8F4B647-BF42-FD12-09CA-224A3544B2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4540" y="4376552"/>
                <a:ext cx="1147894" cy="2396836"/>
              </a:xfrm>
              <a:prstGeom prst="rect">
                <a:avLst/>
              </a:prstGeom>
            </p:spPr>
          </p:pic>
        </p:grpSp>
      </p:grpSp>
      <p:grpSp>
        <p:nvGrpSpPr>
          <p:cNvPr id="46" name="Group 45">
            <a:extLst>
              <a:ext uri="{FF2B5EF4-FFF2-40B4-BE49-F238E27FC236}">
                <a16:creationId xmlns:a16="http://schemas.microsoft.com/office/drawing/2014/main" id="{1099932A-5822-B50D-AEDF-20A66A3B6B72}"/>
              </a:ext>
            </a:extLst>
          </p:cNvPr>
          <p:cNvGrpSpPr/>
          <p:nvPr/>
        </p:nvGrpSpPr>
        <p:grpSpPr>
          <a:xfrm>
            <a:off x="409800" y="4544167"/>
            <a:ext cx="4943521" cy="1398207"/>
            <a:chOff x="409800" y="4544167"/>
            <a:chExt cx="4943521" cy="1398207"/>
          </a:xfrm>
        </p:grpSpPr>
        <p:sp>
          <p:nvSpPr>
            <p:cNvPr id="38" name="TextBox 37">
              <a:extLst>
                <a:ext uri="{FF2B5EF4-FFF2-40B4-BE49-F238E27FC236}">
                  <a16:creationId xmlns:a16="http://schemas.microsoft.com/office/drawing/2014/main" id="{B8295046-5CAE-5EF8-9167-2BD98B214379}"/>
                </a:ext>
              </a:extLst>
            </p:cNvPr>
            <p:cNvSpPr txBox="1"/>
            <p:nvPr/>
          </p:nvSpPr>
          <p:spPr>
            <a:xfrm>
              <a:off x="409800" y="5049822"/>
              <a:ext cx="1468628" cy="892552"/>
            </a:xfrm>
            <a:prstGeom prst="rect">
              <a:avLst/>
            </a:prstGeom>
            <a:noFill/>
          </p:spPr>
          <p:txBody>
            <a:bodyPr wrap="square" lIns="0" tIns="0" rIns="0" bIns="0" rtlCol="0">
              <a:spAutoFit/>
            </a:bodyPr>
            <a:lstStyle/>
            <a:p>
              <a:pPr algn="ctr"/>
              <a:r>
                <a:rPr lang="en-US" sz="1400" b="1"/>
                <a:t>CONTEXT</a:t>
              </a:r>
              <a:br>
                <a:rPr lang="en-US" sz="1400" b="1"/>
              </a:br>
              <a:r>
                <a:rPr lang="en-US" sz="1400" b="1"/>
                <a:t>BLADE</a:t>
              </a:r>
              <a:br>
                <a:rPr lang="en-US" sz="2000"/>
              </a:br>
              <a:r>
                <a:rPr lang="en-US" sz="1500">
                  <a:solidFill>
                    <a:schemeClr val="accent6">
                      <a:lumMod val="20000"/>
                      <a:lumOff val="80000"/>
                    </a:schemeClr>
                  </a:solidFill>
                </a:rPr>
                <a:t>“specific world knowledge”</a:t>
              </a:r>
            </a:p>
          </p:txBody>
        </p:sp>
        <p:grpSp>
          <p:nvGrpSpPr>
            <p:cNvPr id="6" name="Group 5">
              <a:extLst>
                <a:ext uri="{FF2B5EF4-FFF2-40B4-BE49-F238E27FC236}">
                  <a16:creationId xmlns:a16="http://schemas.microsoft.com/office/drawing/2014/main" id="{221578DC-29B1-B4B3-EE4F-0497EAC1F036}"/>
                </a:ext>
              </a:extLst>
            </p:cNvPr>
            <p:cNvGrpSpPr/>
            <p:nvPr/>
          </p:nvGrpSpPr>
          <p:grpSpPr>
            <a:xfrm rot="15550605" flipV="1">
              <a:off x="3128315" y="3170034"/>
              <a:ext cx="850874" cy="3599139"/>
              <a:chOff x="4199804" y="542131"/>
              <a:chExt cx="1463909" cy="6192235"/>
            </a:xfrm>
          </p:grpSpPr>
          <p:pic>
            <p:nvPicPr>
              <p:cNvPr id="7" name="Picture 6" descr="A picture containing text&#10;&#10;Description automatically generated">
                <a:extLst>
                  <a:ext uri="{FF2B5EF4-FFF2-40B4-BE49-F238E27FC236}">
                    <a16:creationId xmlns:a16="http://schemas.microsoft.com/office/drawing/2014/main" id="{8F96A36E-DC2C-947E-C26E-6AB7F41F8C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0968" y="542131"/>
                <a:ext cx="672745" cy="3852587"/>
              </a:xfrm>
              <a:prstGeom prst="rect">
                <a:avLst/>
              </a:prstGeom>
            </p:spPr>
          </p:pic>
          <p:pic>
            <p:nvPicPr>
              <p:cNvPr id="8" name="Picture 7" descr="Icon&#10;&#10;Description automatically generated">
                <a:extLst>
                  <a:ext uri="{FF2B5EF4-FFF2-40B4-BE49-F238E27FC236}">
                    <a16:creationId xmlns:a16="http://schemas.microsoft.com/office/drawing/2014/main" id="{6BC221B9-4305-3F90-7680-B2243C5C52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9804" y="4386847"/>
                <a:ext cx="1122209" cy="2347519"/>
              </a:xfrm>
              <a:prstGeom prst="rect">
                <a:avLst/>
              </a:prstGeom>
            </p:spPr>
          </p:pic>
        </p:grpSp>
      </p:grpSp>
      <p:pic>
        <p:nvPicPr>
          <p:cNvPr id="9" name="Picture 8" descr="A picture containing wheel, gear&#10;&#10;Description automatically generated">
            <a:extLst>
              <a:ext uri="{FF2B5EF4-FFF2-40B4-BE49-F238E27FC236}">
                <a16:creationId xmlns:a16="http://schemas.microsoft.com/office/drawing/2014/main" id="{D45FA7A6-6C67-5012-2B49-F2EB9CC701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3374924" y="4590442"/>
            <a:ext cx="260137" cy="263309"/>
          </a:xfrm>
          <a:prstGeom prst="rect">
            <a:avLst/>
          </a:prstGeom>
        </p:spPr>
      </p:pic>
      <p:sp>
        <p:nvSpPr>
          <p:cNvPr id="17" name="Title 16">
            <a:extLst>
              <a:ext uri="{FF2B5EF4-FFF2-40B4-BE49-F238E27FC236}">
                <a16:creationId xmlns:a16="http://schemas.microsoft.com/office/drawing/2014/main" id="{9C0AAF02-1615-21C7-38DB-CF4D84C3FE53}"/>
              </a:ext>
            </a:extLst>
          </p:cNvPr>
          <p:cNvSpPr>
            <a:spLocks noGrp="1"/>
          </p:cNvSpPr>
          <p:nvPr>
            <p:ph type="title"/>
          </p:nvPr>
        </p:nvSpPr>
        <p:spPr/>
        <p:txBody>
          <a:bodyPr/>
          <a:lstStyle/>
          <a:p>
            <a:r>
              <a:rPr lang="en-US"/>
              <a:t>AI Pioneer Herbert Simon’s Scissors have arrived in 2022</a:t>
            </a:r>
          </a:p>
        </p:txBody>
      </p:sp>
      <p:sp>
        <p:nvSpPr>
          <p:cNvPr id="18" name="Text Placeholder 17">
            <a:extLst>
              <a:ext uri="{FF2B5EF4-FFF2-40B4-BE49-F238E27FC236}">
                <a16:creationId xmlns:a16="http://schemas.microsoft.com/office/drawing/2014/main" id="{859EB3BC-BE00-ABD3-EC82-3034E94C526E}"/>
              </a:ext>
            </a:extLst>
          </p:cNvPr>
          <p:cNvSpPr>
            <a:spLocks noGrp="1"/>
          </p:cNvSpPr>
          <p:nvPr>
            <p:ph type="body" sz="quarter" idx="13"/>
          </p:nvPr>
        </p:nvSpPr>
        <p:spPr>
          <a:xfrm>
            <a:off x="604096" y="6413956"/>
            <a:ext cx="5369984" cy="92333"/>
          </a:xfrm>
        </p:spPr>
        <p:txBody>
          <a:bodyPr/>
          <a:lstStyle/>
          <a:p>
            <a:r>
              <a:rPr lang="en-US" sz="600" spc="0"/>
              <a:t>SRC: http://</a:t>
            </a:r>
            <a:r>
              <a:rPr lang="en-US" sz="600" spc="0" err="1"/>
              <a:t>web.archive.org</a:t>
            </a:r>
            <a:r>
              <a:rPr lang="en-US" sz="600" spc="0"/>
              <a:t>/web/20230314173215/https://</a:t>
            </a:r>
            <a:r>
              <a:rPr lang="en-US" sz="600" spc="0" err="1"/>
              <a:t>www.unusual.vc</a:t>
            </a:r>
            <a:r>
              <a:rPr lang="en-US" sz="600" spc="0"/>
              <a:t>/post/</a:t>
            </a:r>
            <a:r>
              <a:rPr lang="en-US" sz="600" spc="0" err="1"/>
              <a:t>devtools</a:t>
            </a:r>
            <a:r>
              <a:rPr lang="en-US" sz="600" spc="0"/>
              <a:t>-for-language-models</a:t>
            </a:r>
          </a:p>
        </p:txBody>
      </p:sp>
      <p:sp>
        <p:nvSpPr>
          <p:cNvPr id="19" name="🔨">
            <a:extLst>
              <a:ext uri="{FF2B5EF4-FFF2-40B4-BE49-F238E27FC236}">
                <a16:creationId xmlns:a16="http://schemas.microsoft.com/office/drawing/2014/main" id="{9724B3E8-2C40-048C-7B7C-980F5BD0EE86}"/>
              </a:ext>
            </a:extLst>
          </p:cNvPr>
          <p:cNvSpPr txBox="1"/>
          <p:nvPr/>
        </p:nvSpPr>
        <p:spPr>
          <a:xfrm>
            <a:off x="3883054" y="2460372"/>
            <a:ext cx="512961" cy="5950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3200"/>
              <a:t>🔨</a:t>
            </a:r>
          </a:p>
        </p:txBody>
      </p:sp>
      <p:sp>
        <p:nvSpPr>
          <p:cNvPr id="20" name="🔨">
            <a:extLst>
              <a:ext uri="{FF2B5EF4-FFF2-40B4-BE49-F238E27FC236}">
                <a16:creationId xmlns:a16="http://schemas.microsoft.com/office/drawing/2014/main" id="{8415617E-8C64-DA0C-1378-2DC3C78807C3}"/>
              </a:ext>
            </a:extLst>
          </p:cNvPr>
          <p:cNvSpPr txBox="1"/>
          <p:nvPr/>
        </p:nvSpPr>
        <p:spPr>
          <a:xfrm>
            <a:off x="4457570" y="2479604"/>
            <a:ext cx="512961" cy="5950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3200"/>
              <a:t>🔨</a:t>
            </a:r>
          </a:p>
        </p:txBody>
      </p:sp>
      <p:sp>
        <p:nvSpPr>
          <p:cNvPr id="21" name="🔨">
            <a:extLst>
              <a:ext uri="{FF2B5EF4-FFF2-40B4-BE49-F238E27FC236}">
                <a16:creationId xmlns:a16="http://schemas.microsoft.com/office/drawing/2014/main" id="{6419DD2C-4AA0-2CF7-0D84-6A3A141EA8BD}"/>
              </a:ext>
            </a:extLst>
          </p:cNvPr>
          <p:cNvSpPr txBox="1"/>
          <p:nvPr/>
        </p:nvSpPr>
        <p:spPr>
          <a:xfrm>
            <a:off x="4984660" y="2445777"/>
            <a:ext cx="512961" cy="5950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3200"/>
              <a:t>🔨</a:t>
            </a:r>
          </a:p>
        </p:txBody>
      </p:sp>
      <p:sp>
        <p:nvSpPr>
          <p:cNvPr id="22" name="🔨">
            <a:extLst>
              <a:ext uri="{FF2B5EF4-FFF2-40B4-BE49-F238E27FC236}">
                <a16:creationId xmlns:a16="http://schemas.microsoft.com/office/drawing/2014/main" id="{5D9ED9E6-AD0E-095C-5911-A20343D80317}"/>
              </a:ext>
            </a:extLst>
          </p:cNvPr>
          <p:cNvSpPr txBox="1"/>
          <p:nvPr/>
        </p:nvSpPr>
        <p:spPr>
          <a:xfrm>
            <a:off x="6072137" y="2423829"/>
            <a:ext cx="512961" cy="5950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3200"/>
              <a:t>🔨</a:t>
            </a:r>
          </a:p>
        </p:txBody>
      </p:sp>
      <p:sp>
        <p:nvSpPr>
          <p:cNvPr id="23" name="🔨">
            <a:extLst>
              <a:ext uri="{FF2B5EF4-FFF2-40B4-BE49-F238E27FC236}">
                <a16:creationId xmlns:a16="http://schemas.microsoft.com/office/drawing/2014/main" id="{1BF6A0ED-9695-24AB-0695-8E70B70D892B}"/>
              </a:ext>
            </a:extLst>
          </p:cNvPr>
          <p:cNvSpPr txBox="1"/>
          <p:nvPr/>
        </p:nvSpPr>
        <p:spPr>
          <a:xfrm>
            <a:off x="5559176" y="2460371"/>
            <a:ext cx="512961" cy="5950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1pPr>
            <a:lvl2pPr marL="0" marR="0" indent="228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2pPr>
            <a:lvl3pPr marL="0" marR="0" indent="457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3pPr>
            <a:lvl4pPr marL="0" marR="0" indent="685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4pPr>
            <a:lvl5pPr marL="0" marR="0" indent="9144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5pPr>
            <a:lvl6pPr marL="0" marR="0" indent="11430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6pPr>
            <a:lvl7pPr marL="0" marR="0" indent="13716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7pPr>
            <a:lvl8pPr marL="0" marR="0" indent="16002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8pPr>
            <a:lvl9pPr marL="0" marR="0" indent="1828800" algn="l"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21E22"/>
                </a:solidFill>
                <a:effectLst/>
                <a:uFillTx/>
                <a:latin typeface="+mn-lt"/>
                <a:ea typeface="+mn-ea"/>
                <a:cs typeface="+mn-cs"/>
                <a:sym typeface="Inter V Medium"/>
              </a:defRPr>
            </a:lvl9pPr>
          </a:lstStyle>
          <a:p>
            <a:r>
              <a:rPr sz="3200"/>
              <a:t>🔨</a:t>
            </a:r>
          </a:p>
        </p:txBody>
      </p:sp>
      <p:pic>
        <p:nvPicPr>
          <p:cNvPr id="42" name="Picture 41">
            <a:extLst>
              <a:ext uri="{FF2B5EF4-FFF2-40B4-BE49-F238E27FC236}">
                <a16:creationId xmlns:a16="http://schemas.microsoft.com/office/drawing/2014/main" id="{4123E9DF-2E85-44F8-8424-70A149DB3795}"/>
              </a:ext>
            </a:extLst>
          </p:cNvPr>
          <p:cNvPicPr>
            <a:picLocks noChangeAspect="1"/>
          </p:cNvPicPr>
          <p:nvPr/>
        </p:nvPicPr>
        <p:blipFill rotWithShape="1">
          <a:blip r:embed="rId9"/>
          <a:srcRect r="16724"/>
          <a:stretch/>
        </p:blipFill>
        <p:spPr>
          <a:xfrm>
            <a:off x="5266145" y="4325827"/>
            <a:ext cx="5182255" cy="1386677"/>
          </a:xfrm>
          <a:prstGeom prst="rect">
            <a:avLst/>
          </a:prstGeom>
        </p:spPr>
      </p:pic>
    </p:spTree>
    <p:extLst>
      <p:ext uri="{BB962C8B-B14F-4D97-AF65-F5344CB8AC3E}">
        <p14:creationId xmlns:p14="http://schemas.microsoft.com/office/powerpoint/2010/main" val="132912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8" presetClass="entr" presetSubtype="0" accel="50000" fill="hold" grpId="0" nodeType="afterEffect">
                                  <p:stCondLst>
                                    <p:cond delay="0"/>
                                  </p:stCondLst>
                                  <p:iterate type="lt">
                                    <p:tmPct val="50000"/>
                                  </p:iterate>
                                  <p:childTnLst>
                                    <p:set>
                                      <p:cBhvr>
                                        <p:cTn id="12" dur="1" fill="hold">
                                          <p:stCondLst>
                                            <p:cond delay="0"/>
                                          </p:stCondLst>
                                        </p:cTn>
                                        <p:tgtEl>
                                          <p:spTgt spid="19"/>
                                        </p:tgtEl>
                                        <p:attrNameLst>
                                          <p:attrName>style.visibility</p:attrName>
                                        </p:attrNameLst>
                                      </p:cBhvr>
                                      <p:to>
                                        <p:strVal val="visible"/>
                                      </p:to>
                                    </p:set>
                                    <p:set>
                                      <p:cBhvr>
                                        <p:cTn id="13" dur="228" fill="hold">
                                          <p:stCondLst>
                                            <p:cond delay="0"/>
                                          </p:stCondLst>
                                        </p:cTn>
                                        <p:tgtEl>
                                          <p:spTgt spid="19"/>
                                        </p:tgtEl>
                                        <p:attrNameLst>
                                          <p:attrName>style.rotation</p:attrName>
                                        </p:attrNameLst>
                                      </p:cBhvr>
                                      <p:to>
                                        <p:strVal val="-45.0"/>
                                      </p:to>
                                    </p:set>
                                    <p:anim calcmode="lin" valueType="num">
                                      <p:cBhvr>
                                        <p:cTn id="14" dur="228" fill="hold">
                                          <p:stCondLst>
                                            <p:cond delay="227"/>
                                          </p:stCondLst>
                                        </p:cTn>
                                        <p:tgtEl>
                                          <p:spTgt spid="19"/>
                                        </p:tgtEl>
                                        <p:attrNameLst>
                                          <p:attrName>style.rotation</p:attrName>
                                        </p:attrNameLst>
                                      </p:cBhvr>
                                      <p:tavLst>
                                        <p:tav tm="0">
                                          <p:val>
                                            <p:fltVal val="-45"/>
                                          </p:val>
                                        </p:tav>
                                        <p:tav tm="69900">
                                          <p:val>
                                            <p:fltVal val="45"/>
                                          </p:val>
                                        </p:tav>
                                        <p:tav tm="100000">
                                          <p:val>
                                            <p:fltVal val="0"/>
                                          </p:val>
                                        </p:tav>
                                      </p:tavLst>
                                    </p:anim>
                                    <p:anim calcmode="lin" valueType="num">
                                      <p:cBhvr>
                                        <p:cTn id="15" dur="228" fill="hold">
                                          <p:stCondLst>
                                            <p:cond delay="0"/>
                                          </p:stCondLst>
                                        </p:cTn>
                                        <p:tgtEl>
                                          <p:spTgt spid="19"/>
                                        </p:tgtEl>
                                        <p:attrNameLst>
                                          <p:attrName>ppt_y</p:attrName>
                                        </p:attrNameLst>
                                      </p:cBhvr>
                                      <p:tavLst>
                                        <p:tav tm="0">
                                          <p:val>
                                            <p:strVal val="#ppt_y-1"/>
                                          </p:val>
                                        </p:tav>
                                        <p:tav tm="100000">
                                          <p:val>
                                            <p:strVal val="#ppt_y-(0.354*#ppt_w-0.172*#ppt_h)"/>
                                          </p:val>
                                        </p:tav>
                                      </p:tavLst>
                                    </p:anim>
                                    <p:anim calcmode="lin" valueType="num">
                                      <p:cBhvr>
                                        <p:cTn id="16" dur="78" decel="50000" autoRev="1" fill="hold">
                                          <p:stCondLst>
                                            <p:cond delay="227"/>
                                          </p:stCondLst>
                                        </p:cTn>
                                        <p:tgtEl>
                                          <p:spTgt spid="19"/>
                                        </p:tgtEl>
                                        <p:attrNameLst>
                                          <p:attrName>ppt_y</p:attrName>
                                        </p:attrNameLst>
                                      </p:cBhvr>
                                      <p:tavLst>
                                        <p:tav tm="0">
                                          <p:val>
                                            <p:strVal val="#ppt_y-(0.354*#ppt_w-0.172*#ppt_h)"/>
                                          </p:val>
                                        </p:tav>
                                        <p:tav tm="100000">
                                          <p:val>
                                            <p:strVal val="#ppt_y-(0.354*#ppt_w-0.172*#ppt_h)-#ppt_h/2"/>
                                          </p:val>
                                        </p:tav>
                                      </p:tavLst>
                                    </p:anim>
                                    <p:anim calcmode="lin" valueType="num">
                                      <p:cBhvr>
                                        <p:cTn id="17" dur="68" fill="hold">
                                          <p:stCondLst>
                                            <p:cond delay="432"/>
                                          </p:stCondLst>
                                        </p:cTn>
                                        <p:tgtEl>
                                          <p:spTgt spid="19"/>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grpId="0" nodeType="withEffect">
                                  <p:stCondLst>
                                    <p:cond delay="0"/>
                                  </p:stCondLst>
                                  <p:iterate type="lt">
                                    <p:tmPct val="50000"/>
                                  </p:iterate>
                                  <p:childTnLst>
                                    <p:set>
                                      <p:cBhvr>
                                        <p:cTn id="19" dur="1" fill="hold">
                                          <p:stCondLst>
                                            <p:cond delay="0"/>
                                          </p:stCondLst>
                                        </p:cTn>
                                        <p:tgtEl>
                                          <p:spTgt spid="20"/>
                                        </p:tgtEl>
                                        <p:attrNameLst>
                                          <p:attrName>style.visibility</p:attrName>
                                        </p:attrNameLst>
                                      </p:cBhvr>
                                      <p:to>
                                        <p:strVal val="visible"/>
                                      </p:to>
                                    </p:set>
                                    <p:set>
                                      <p:cBhvr>
                                        <p:cTn id="20" dur="228" fill="hold">
                                          <p:stCondLst>
                                            <p:cond delay="0"/>
                                          </p:stCondLst>
                                        </p:cTn>
                                        <p:tgtEl>
                                          <p:spTgt spid="20"/>
                                        </p:tgtEl>
                                        <p:attrNameLst>
                                          <p:attrName>style.rotation</p:attrName>
                                        </p:attrNameLst>
                                      </p:cBhvr>
                                      <p:to>
                                        <p:strVal val="-45.0"/>
                                      </p:to>
                                    </p:set>
                                    <p:anim calcmode="lin" valueType="num">
                                      <p:cBhvr>
                                        <p:cTn id="21" dur="228" fill="hold">
                                          <p:stCondLst>
                                            <p:cond delay="227"/>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22" dur="228"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23" dur="78" decel="50000" autoRev="1" fill="hold">
                                          <p:stCondLst>
                                            <p:cond delay="227"/>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24" dur="68" fill="hold">
                                          <p:stCondLst>
                                            <p:cond delay="432"/>
                                          </p:stCondLst>
                                        </p:cTn>
                                        <p:tgtEl>
                                          <p:spTgt spid="20"/>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grpId="0" nodeType="withEffect">
                                  <p:stCondLst>
                                    <p:cond delay="0"/>
                                  </p:stCondLst>
                                  <p:iterate type="lt">
                                    <p:tmPct val="50000"/>
                                  </p:iterate>
                                  <p:childTnLst>
                                    <p:set>
                                      <p:cBhvr>
                                        <p:cTn id="26" dur="1" fill="hold">
                                          <p:stCondLst>
                                            <p:cond delay="0"/>
                                          </p:stCondLst>
                                        </p:cTn>
                                        <p:tgtEl>
                                          <p:spTgt spid="21"/>
                                        </p:tgtEl>
                                        <p:attrNameLst>
                                          <p:attrName>style.visibility</p:attrName>
                                        </p:attrNameLst>
                                      </p:cBhvr>
                                      <p:to>
                                        <p:strVal val="visible"/>
                                      </p:to>
                                    </p:set>
                                    <p:set>
                                      <p:cBhvr>
                                        <p:cTn id="27" dur="228" fill="hold">
                                          <p:stCondLst>
                                            <p:cond delay="0"/>
                                          </p:stCondLst>
                                        </p:cTn>
                                        <p:tgtEl>
                                          <p:spTgt spid="21"/>
                                        </p:tgtEl>
                                        <p:attrNameLst>
                                          <p:attrName>style.rotation</p:attrName>
                                        </p:attrNameLst>
                                      </p:cBhvr>
                                      <p:to>
                                        <p:strVal val="-45.0"/>
                                      </p:to>
                                    </p:set>
                                    <p:anim calcmode="lin" valueType="num">
                                      <p:cBhvr>
                                        <p:cTn id="28" dur="228" fill="hold">
                                          <p:stCondLst>
                                            <p:cond delay="227"/>
                                          </p:stCondLst>
                                        </p:cTn>
                                        <p:tgtEl>
                                          <p:spTgt spid="21"/>
                                        </p:tgtEl>
                                        <p:attrNameLst>
                                          <p:attrName>style.rotation</p:attrName>
                                        </p:attrNameLst>
                                      </p:cBhvr>
                                      <p:tavLst>
                                        <p:tav tm="0">
                                          <p:val>
                                            <p:fltVal val="-45"/>
                                          </p:val>
                                        </p:tav>
                                        <p:tav tm="69900">
                                          <p:val>
                                            <p:fltVal val="45"/>
                                          </p:val>
                                        </p:tav>
                                        <p:tav tm="100000">
                                          <p:val>
                                            <p:fltVal val="0"/>
                                          </p:val>
                                        </p:tav>
                                      </p:tavLst>
                                    </p:anim>
                                    <p:anim calcmode="lin" valueType="num">
                                      <p:cBhvr>
                                        <p:cTn id="29" dur="228" fill="hold">
                                          <p:stCondLst>
                                            <p:cond delay="0"/>
                                          </p:stCondLst>
                                        </p:cTn>
                                        <p:tgtEl>
                                          <p:spTgt spid="21"/>
                                        </p:tgtEl>
                                        <p:attrNameLst>
                                          <p:attrName>ppt_y</p:attrName>
                                        </p:attrNameLst>
                                      </p:cBhvr>
                                      <p:tavLst>
                                        <p:tav tm="0">
                                          <p:val>
                                            <p:strVal val="#ppt_y-1"/>
                                          </p:val>
                                        </p:tav>
                                        <p:tav tm="100000">
                                          <p:val>
                                            <p:strVal val="#ppt_y-(0.354*#ppt_w-0.172*#ppt_h)"/>
                                          </p:val>
                                        </p:tav>
                                      </p:tavLst>
                                    </p:anim>
                                    <p:anim calcmode="lin" valueType="num">
                                      <p:cBhvr>
                                        <p:cTn id="30" dur="78" decel="50000" autoRev="1" fill="hold">
                                          <p:stCondLst>
                                            <p:cond delay="227"/>
                                          </p:stCondLst>
                                        </p:cTn>
                                        <p:tgtEl>
                                          <p:spTgt spid="21"/>
                                        </p:tgtEl>
                                        <p:attrNameLst>
                                          <p:attrName>ppt_y</p:attrName>
                                        </p:attrNameLst>
                                      </p:cBhvr>
                                      <p:tavLst>
                                        <p:tav tm="0">
                                          <p:val>
                                            <p:strVal val="#ppt_y-(0.354*#ppt_w-0.172*#ppt_h)"/>
                                          </p:val>
                                        </p:tav>
                                        <p:tav tm="100000">
                                          <p:val>
                                            <p:strVal val="#ppt_y-(0.354*#ppt_w-0.172*#ppt_h)-#ppt_h/2"/>
                                          </p:val>
                                        </p:tav>
                                      </p:tavLst>
                                    </p:anim>
                                    <p:anim calcmode="lin" valueType="num">
                                      <p:cBhvr>
                                        <p:cTn id="31" dur="68" fill="hold">
                                          <p:stCondLst>
                                            <p:cond delay="432"/>
                                          </p:stCondLst>
                                        </p:cTn>
                                        <p:tgtEl>
                                          <p:spTgt spid="21"/>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grpId="0" nodeType="withEffect">
                                  <p:stCondLst>
                                    <p:cond delay="0"/>
                                  </p:stCondLst>
                                  <p:iterate type="lt">
                                    <p:tmPct val="50000"/>
                                  </p:iterate>
                                  <p:childTnLst>
                                    <p:set>
                                      <p:cBhvr>
                                        <p:cTn id="33" dur="1" fill="hold">
                                          <p:stCondLst>
                                            <p:cond delay="0"/>
                                          </p:stCondLst>
                                        </p:cTn>
                                        <p:tgtEl>
                                          <p:spTgt spid="23"/>
                                        </p:tgtEl>
                                        <p:attrNameLst>
                                          <p:attrName>style.visibility</p:attrName>
                                        </p:attrNameLst>
                                      </p:cBhvr>
                                      <p:to>
                                        <p:strVal val="visible"/>
                                      </p:to>
                                    </p:set>
                                    <p:set>
                                      <p:cBhvr>
                                        <p:cTn id="34" dur="228" fill="hold">
                                          <p:stCondLst>
                                            <p:cond delay="0"/>
                                          </p:stCondLst>
                                        </p:cTn>
                                        <p:tgtEl>
                                          <p:spTgt spid="23"/>
                                        </p:tgtEl>
                                        <p:attrNameLst>
                                          <p:attrName>style.rotation</p:attrName>
                                        </p:attrNameLst>
                                      </p:cBhvr>
                                      <p:to>
                                        <p:strVal val="-45.0"/>
                                      </p:to>
                                    </p:set>
                                    <p:anim calcmode="lin" valueType="num">
                                      <p:cBhvr>
                                        <p:cTn id="35" dur="228" fill="hold">
                                          <p:stCondLst>
                                            <p:cond delay="227"/>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36" dur="228"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37" dur="78" decel="50000" autoRev="1" fill="hold">
                                          <p:stCondLst>
                                            <p:cond delay="227"/>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38" dur="68" fill="hold">
                                          <p:stCondLst>
                                            <p:cond delay="432"/>
                                          </p:stCondLst>
                                        </p:cTn>
                                        <p:tgtEl>
                                          <p:spTgt spid="23"/>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grpId="0" nodeType="withEffect">
                                  <p:stCondLst>
                                    <p:cond delay="0"/>
                                  </p:stCondLst>
                                  <p:iterate type="lt">
                                    <p:tmPct val="50000"/>
                                  </p:iterate>
                                  <p:childTnLst>
                                    <p:set>
                                      <p:cBhvr>
                                        <p:cTn id="40" dur="1" fill="hold">
                                          <p:stCondLst>
                                            <p:cond delay="0"/>
                                          </p:stCondLst>
                                        </p:cTn>
                                        <p:tgtEl>
                                          <p:spTgt spid="22"/>
                                        </p:tgtEl>
                                        <p:attrNameLst>
                                          <p:attrName>style.visibility</p:attrName>
                                        </p:attrNameLst>
                                      </p:cBhvr>
                                      <p:to>
                                        <p:strVal val="visible"/>
                                      </p:to>
                                    </p:set>
                                    <p:set>
                                      <p:cBhvr>
                                        <p:cTn id="41" dur="228" fill="hold">
                                          <p:stCondLst>
                                            <p:cond delay="0"/>
                                          </p:stCondLst>
                                        </p:cTn>
                                        <p:tgtEl>
                                          <p:spTgt spid="22"/>
                                        </p:tgtEl>
                                        <p:attrNameLst>
                                          <p:attrName>style.rotation</p:attrName>
                                        </p:attrNameLst>
                                      </p:cBhvr>
                                      <p:to>
                                        <p:strVal val="-45.0"/>
                                      </p:to>
                                    </p:set>
                                    <p:anim calcmode="lin" valueType="num">
                                      <p:cBhvr>
                                        <p:cTn id="42" dur="228" fill="hold">
                                          <p:stCondLst>
                                            <p:cond delay="227"/>
                                          </p:stCondLst>
                                        </p:cTn>
                                        <p:tgtEl>
                                          <p:spTgt spid="22"/>
                                        </p:tgtEl>
                                        <p:attrNameLst>
                                          <p:attrName>style.rotation</p:attrName>
                                        </p:attrNameLst>
                                      </p:cBhvr>
                                      <p:tavLst>
                                        <p:tav tm="0">
                                          <p:val>
                                            <p:fltVal val="-45"/>
                                          </p:val>
                                        </p:tav>
                                        <p:tav tm="69900">
                                          <p:val>
                                            <p:fltVal val="45"/>
                                          </p:val>
                                        </p:tav>
                                        <p:tav tm="100000">
                                          <p:val>
                                            <p:fltVal val="0"/>
                                          </p:val>
                                        </p:tav>
                                      </p:tavLst>
                                    </p:anim>
                                    <p:anim calcmode="lin" valueType="num">
                                      <p:cBhvr>
                                        <p:cTn id="43" dur="228" fill="hold">
                                          <p:stCondLst>
                                            <p:cond delay="0"/>
                                          </p:stCondLst>
                                        </p:cTn>
                                        <p:tgtEl>
                                          <p:spTgt spid="22"/>
                                        </p:tgtEl>
                                        <p:attrNameLst>
                                          <p:attrName>ppt_y</p:attrName>
                                        </p:attrNameLst>
                                      </p:cBhvr>
                                      <p:tavLst>
                                        <p:tav tm="0">
                                          <p:val>
                                            <p:strVal val="#ppt_y-1"/>
                                          </p:val>
                                        </p:tav>
                                        <p:tav tm="100000">
                                          <p:val>
                                            <p:strVal val="#ppt_y-(0.354*#ppt_w-0.172*#ppt_h)"/>
                                          </p:val>
                                        </p:tav>
                                      </p:tavLst>
                                    </p:anim>
                                    <p:anim calcmode="lin" valueType="num">
                                      <p:cBhvr>
                                        <p:cTn id="44" dur="78" decel="50000" autoRev="1" fill="hold">
                                          <p:stCondLst>
                                            <p:cond delay="227"/>
                                          </p:stCondLst>
                                        </p:cTn>
                                        <p:tgtEl>
                                          <p:spTgt spid="22"/>
                                        </p:tgtEl>
                                        <p:attrNameLst>
                                          <p:attrName>ppt_y</p:attrName>
                                        </p:attrNameLst>
                                      </p:cBhvr>
                                      <p:tavLst>
                                        <p:tav tm="0">
                                          <p:val>
                                            <p:strVal val="#ppt_y-(0.354*#ppt_w-0.172*#ppt_h)"/>
                                          </p:val>
                                        </p:tav>
                                        <p:tav tm="100000">
                                          <p:val>
                                            <p:strVal val="#ppt_y-(0.354*#ppt_w-0.172*#ppt_h)-#ppt_h/2"/>
                                          </p:val>
                                        </p:tav>
                                      </p:tavLst>
                                    </p:anim>
                                    <p:anim calcmode="lin" valueType="num">
                                      <p:cBhvr>
                                        <p:cTn id="45" dur="68" fill="hold">
                                          <p:stCondLst>
                                            <p:cond delay="432"/>
                                          </p:stCondLst>
                                        </p:cTn>
                                        <p:tgtEl>
                                          <p:spTgt spid="22"/>
                                        </p:tgtEl>
                                        <p:attrNameLst>
                                          <p:attrName>ppt_y</p:attrName>
                                        </p:attrNameLst>
                                      </p:cBhvr>
                                      <p:tavLst>
                                        <p:tav tm="0">
                                          <p:val>
                                            <p:strVal val="#ppt_y-(0.354*#ppt_w-0.172*#ppt_h)"/>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0-#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fill="hold"/>
                                        <p:tgtEl>
                                          <p:spTgt spid="46"/>
                                        </p:tgtEl>
                                        <p:attrNameLst>
                                          <p:attrName>ppt_x</p:attrName>
                                        </p:attrNameLst>
                                      </p:cBhvr>
                                      <p:tavLst>
                                        <p:tav tm="0">
                                          <p:val>
                                            <p:strVal val="0-#ppt_w/2"/>
                                          </p:val>
                                        </p:tav>
                                        <p:tav tm="100000">
                                          <p:val>
                                            <p:strVal val="#ppt_x"/>
                                          </p:val>
                                        </p:tav>
                                      </p:tavLst>
                                    </p:anim>
                                    <p:anim calcmode="lin" valueType="num">
                                      <p:cBhvr additive="base">
                                        <p:cTn id="57" dur="500" fill="hold"/>
                                        <p:tgtEl>
                                          <p:spTgt spid="46"/>
                                        </p:tgtEl>
                                        <p:attrNameLst>
                                          <p:attrName>ppt_y</p:attrName>
                                        </p:attrNameLst>
                                      </p:cBhvr>
                                      <p:tavLst>
                                        <p:tav tm="0">
                                          <p:val>
                                            <p:strVal val="#ppt_y"/>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anim calcmode="lin" valueType="num">
                                      <p:cBhvr>
                                        <p:cTn id="68" dur="1000" fill="hold"/>
                                        <p:tgtEl>
                                          <p:spTgt spid="42"/>
                                        </p:tgtEl>
                                        <p:attrNameLst>
                                          <p:attrName>ppt_x</p:attrName>
                                        </p:attrNameLst>
                                      </p:cBhvr>
                                      <p:tavLst>
                                        <p:tav tm="0">
                                          <p:val>
                                            <p:strVal val="#ppt_x"/>
                                          </p:val>
                                        </p:tav>
                                        <p:tav tm="100000">
                                          <p:val>
                                            <p:strVal val="#ppt_x"/>
                                          </p:val>
                                        </p:tav>
                                      </p:tavLst>
                                    </p:anim>
                                    <p:anim calcmode="lin" valueType="num">
                                      <p:cBhvr>
                                        <p:cTn id="6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D959-7B75-A659-C024-0FC8E33DAF47}"/>
              </a:ext>
            </a:extLst>
          </p:cNvPr>
          <p:cNvSpPr>
            <a:spLocks noGrp="1"/>
          </p:cNvSpPr>
          <p:nvPr>
            <p:ph type="title"/>
          </p:nvPr>
        </p:nvSpPr>
        <p:spPr/>
        <p:txBody>
          <a:bodyPr lIns="0" tIns="45720" rIns="91440" bIns="45720" anchor="t"/>
          <a:lstStyle/>
          <a:p>
            <a:r>
              <a:rPr lang="en-US">
                <a:cs typeface="Segoe UI"/>
              </a:rPr>
              <a:t>TL;DR: </a:t>
            </a:r>
            <a:r>
              <a:rPr lang="en-US">
                <a:solidFill>
                  <a:srgbClr val="FFFFFF"/>
                </a:solidFill>
                <a:ea typeface="+mj-lt"/>
                <a:cs typeface="Segoe UI"/>
              </a:rPr>
              <a:t>This new kind of AI requires a different mental model</a:t>
            </a:r>
            <a:endParaRPr lang="en-US">
              <a:solidFill>
                <a:srgbClr val="FFFFFF"/>
              </a:solidFill>
            </a:endParaRPr>
          </a:p>
        </p:txBody>
      </p:sp>
      <p:sp>
        <p:nvSpPr>
          <p:cNvPr id="6" name="Text Placeholder 5">
            <a:extLst>
              <a:ext uri="{FF2B5EF4-FFF2-40B4-BE49-F238E27FC236}">
                <a16:creationId xmlns:a16="http://schemas.microsoft.com/office/drawing/2014/main" id="{21D110E5-33AA-C2C6-5455-3B3754D367CA}"/>
              </a:ext>
            </a:extLst>
          </p:cNvPr>
          <p:cNvSpPr>
            <a:spLocks noGrp="1"/>
          </p:cNvSpPr>
          <p:nvPr>
            <p:ph type="body" sz="quarter" idx="11"/>
          </p:nvPr>
        </p:nvSpPr>
        <p:spPr/>
        <p:txBody>
          <a:bodyPr/>
          <a:lstStyle/>
          <a:p>
            <a:r>
              <a:rPr lang="en-US"/>
              <a:t>LLM AI requires a new way of writing code that’s unfamiliar.</a:t>
            </a:r>
          </a:p>
          <a:p>
            <a:r>
              <a:rPr lang="en-US" sz="1800" i="1"/>
              <a:t>The hard things are easy, and the easy things can seem hard</a:t>
            </a:r>
            <a:r>
              <a:rPr lang="en-US" sz="1800"/>
              <a:t>.</a:t>
            </a:r>
          </a:p>
        </p:txBody>
      </p:sp>
      <p:sp>
        <p:nvSpPr>
          <p:cNvPr id="7" name="Text Placeholder 6">
            <a:extLst>
              <a:ext uri="{FF2B5EF4-FFF2-40B4-BE49-F238E27FC236}">
                <a16:creationId xmlns:a16="http://schemas.microsoft.com/office/drawing/2014/main" id="{91B07641-680B-1B21-7E55-6B07F62F8EEC}"/>
              </a:ext>
            </a:extLst>
          </p:cNvPr>
          <p:cNvSpPr>
            <a:spLocks noGrp="1"/>
          </p:cNvSpPr>
          <p:nvPr>
            <p:ph type="body" sz="quarter" idx="12"/>
          </p:nvPr>
        </p:nvSpPr>
        <p:spPr/>
        <p:txBody>
          <a:bodyPr/>
          <a:lstStyle/>
          <a:p>
            <a:r>
              <a:rPr lang="en-US"/>
              <a:t>You need new tools that 10X your value and velocity with AI.</a:t>
            </a:r>
          </a:p>
          <a:p>
            <a:r>
              <a:rPr lang="en-US" sz="1800" i="1"/>
              <a:t>Picture infinite chats, long-running tasks, + connectors.</a:t>
            </a:r>
          </a:p>
        </p:txBody>
      </p:sp>
      <p:sp>
        <p:nvSpPr>
          <p:cNvPr id="8" name="Text Placeholder 7">
            <a:extLst>
              <a:ext uri="{FF2B5EF4-FFF2-40B4-BE49-F238E27FC236}">
                <a16:creationId xmlns:a16="http://schemas.microsoft.com/office/drawing/2014/main" id="{CB99DA23-A27B-D238-919F-41E33E4AB885}"/>
              </a:ext>
            </a:extLst>
          </p:cNvPr>
          <p:cNvSpPr>
            <a:spLocks noGrp="1"/>
          </p:cNvSpPr>
          <p:nvPr>
            <p:ph type="body" sz="quarter" idx="13"/>
          </p:nvPr>
        </p:nvSpPr>
        <p:spPr/>
        <p:txBody>
          <a:bodyPr/>
          <a:lstStyle/>
          <a:p>
            <a:r>
              <a:rPr lang="en-US"/>
              <a:t>You soon run into the limits of what it can’t do out-of-the-box.</a:t>
            </a:r>
          </a:p>
          <a:p>
            <a:r>
              <a:rPr lang="en-US" sz="1800" i="1"/>
              <a:t>Calling OpenAI APIs directly means you’re thinking narrowly.</a:t>
            </a:r>
          </a:p>
        </p:txBody>
      </p:sp>
    </p:spTree>
    <p:custDataLst>
      <p:tags r:id="rId1"/>
    </p:custDataLst>
    <p:extLst>
      <p:ext uri="{BB962C8B-B14F-4D97-AF65-F5344CB8AC3E}">
        <p14:creationId xmlns:p14="http://schemas.microsoft.com/office/powerpoint/2010/main" val="205057072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5|14.1"/>
</p:tagLst>
</file>

<file path=ppt/tags/tag2.xml><?xml version="1.0" encoding="utf-8"?>
<p:tagLst xmlns:a="http://schemas.openxmlformats.org/drawingml/2006/main" xmlns:r="http://schemas.openxmlformats.org/officeDocument/2006/relationships" xmlns:p="http://schemas.openxmlformats.org/presentationml/2006/main">
  <p:tag name="TIMING" val="|1.8|14.5|9.2"/>
</p:tagLst>
</file>

<file path=ppt/tags/tag3.xml><?xml version="1.0" encoding="utf-8"?>
<p:tagLst xmlns:a="http://schemas.openxmlformats.org/drawingml/2006/main" xmlns:r="http://schemas.openxmlformats.org/officeDocument/2006/relationships" xmlns:p="http://schemas.openxmlformats.org/presentationml/2006/main">
  <p:tag name="TIMING" val="|2.2|5.8|8.1|7.8"/>
</p:tagLst>
</file>

<file path=ppt/tags/tag4.xml><?xml version="1.0" encoding="utf-8"?>
<p:tagLst xmlns:a="http://schemas.openxmlformats.org/drawingml/2006/main" xmlns:r="http://schemas.openxmlformats.org/officeDocument/2006/relationships" xmlns:p="http://schemas.openxmlformats.org/presentationml/2006/main">
  <p:tag name="TIMING" val="|6|15.3|8.4"/>
</p:tagLst>
</file>

<file path=ppt/tags/tag5.xml><?xml version="1.0" encoding="utf-8"?>
<p:tagLst xmlns:a="http://schemas.openxmlformats.org/drawingml/2006/main" xmlns:r="http://schemas.openxmlformats.org/officeDocument/2006/relationships" xmlns:p="http://schemas.openxmlformats.org/presentationml/2006/main">
  <p:tag name="TIMING" val="|5.5|19"/>
</p:tagLst>
</file>

<file path=ppt/tags/tag6.xml><?xml version="1.0" encoding="utf-8"?>
<p:tagLst xmlns:a="http://schemas.openxmlformats.org/drawingml/2006/main" xmlns:r="http://schemas.openxmlformats.org/officeDocument/2006/relationships" xmlns:p="http://schemas.openxmlformats.org/presentationml/2006/main">
  <p:tag name="TIMING" val="|7|6|4.9|4.7|5.6"/>
</p:tagLst>
</file>

<file path=ppt/theme/theme1.xml><?xml version="1.0" encoding="utf-8"?>
<a:theme xmlns:a="http://schemas.openxmlformats.org/drawingml/2006/main" name="1_Black Template">
  <a:themeElements>
    <a:clrScheme name="Dark Palette">
      <a:dk1>
        <a:srgbClr val="000000"/>
      </a:dk1>
      <a:lt1>
        <a:srgbClr val="FFFFFF"/>
      </a:lt1>
      <a:dk2>
        <a:srgbClr val="B81969"/>
      </a:dk2>
      <a:lt2>
        <a:srgbClr val="FF99CC"/>
      </a:lt2>
      <a:accent1>
        <a:srgbClr val="D58EC6"/>
      </a:accent1>
      <a:accent2>
        <a:srgbClr val="AA82C0"/>
      </a:accent2>
      <a:accent3>
        <a:srgbClr val="8077BA"/>
      </a:accent3>
      <a:accent4>
        <a:srgbClr val="556BB3"/>
      </a:accent4>
      <a:accent5>
        <a:srgbClr val="2A60AE"/>
      </a:accent5>
      <a:accent6>
        <a:srgbClr val="0054A8"/>
      </a:accent6>
      <a:hlink>
        <a:srgbClr val="FFD478"/>
      </a:hlink>
      <a:folHlink>
        <a:srgbClr val="A98D5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3" id="{130B3E11-869E-4D4F-9CEC-D1D3167989CF}" vid="{48868CC1-5D3F-6341-A904-BB886260A6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5E26551188D44A929E38D1A7A11FBC" ma:contentTypeVersion="7" ma:contentTypeDescription="Create a new document." ma:contentTypeScope="" ma:versionID="f3dcf3d8d0f02cb1ca0f74ce8c837838">
  <xsd:schema xmlns:xsd="http://www.w3.org/2001/XMLSchema" xmlns:xs="http://www.w3.org/2001/XMLSchema" xmlns:p="http://schemas.microsoft.com/office/2006/metadata/properties" xmlns:ns1="http://schemas.microsoft.com/sharepoint/v3" xmlns:ns2="c207f914-bb58-4f2b-aef9-070b01e4824d" xmlns:ns3="e12c34a4-e1cc-453b-aba2-9571f1da2b9f" targetNamespace="http://schemas.microsoft.com/office/2006/metadata/properties" ma:root="true" ma:fieldsID="5f4db6f0b3e39f6cdaf81ca315db405c" ns1:_="" ns2:_="" ns3:_="">
    <xsd:import namespace="http://schemas.microsoft.com/sharepoint/v3"/>
    <xsd:import namespace="c207f914-bb58-4f2b-aef9-070b01e4824d"/>
    <xsd:import namespace="e12c34a4-e1cc-453b-aba2-9571f1da2b9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07f914-bb58-4f2b-aef9-070b01e482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2c34a4-e1cc-453b-aba2-9571f1da2b9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27FB630-3F24-465E-B3AB-D0B1B0C89845}">
  <ds:schemaRefs>
    <ds:schemaRef ds:uri="http://schemas.microsoft.com/sharepoint/v3/contenttype/forms"/>
  </ds:schemaRefs>
</ds:datastoreItem>
</file>

<file path=customXml/itemProps2.xml><?xml version="1.0" encoding="utf-8"?>
<ds:datastoreItem xmlns:ds="http://schemas.openxmlformats.org/officeDocument/2006/customXml" ds:itemID="{DAF46E49-1E9C-4A10-AD48-A0F9D8C14988}">
  <ds:schemaRefs>
    <ds:schemaRef ds:uri="c207f914-bb58-4f2b-aef9-070b01e4824d"/>
    <ds:schemaRef ds:uri="e12c34a4-e1cc-453b-aba2-9571f1da2b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7EE6901-1984-4B24-A856-7E717D3D1B10}">
  <ds:schemaRefs>
    <ds:schemaRef ds:uri="c207f914-bb58-4f2b-aef9-070b01e4824d"/>
    <ds:schemaRef ds:uri="http://schemas.microsoft.com/office/2006/documentManagement/types"/>
    <ds:schemaRef ds:uri="e12c34a4-e1cc-453b-aba2-9571f1da2b9f"/>
    <ds:schemaRef ds:uri="http://schemas.microsoft.com/sharepoint/v3"/>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2653</Words>
  <Application>Microsoft Office PowerPoint</Application>
  <PresentationFormat>Widescreen</PresentationFormat>
  <Paragraphs>284</Paragraphs>
  <Slides>32</Slides>
  <Notes>23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Gill Sans</vt:lpstr>
      <vt:lpstr>Segoe UI</vt:lpstr>
      <vt:lpstr>Segoe UI Semibold</vt:lpstr>
      <vt:lpstr>Wingdings</vt:lpstr>
      <vt:lpstr>1_Black Template</vt:lpstr>
      <vt:lpstr>The Semantic Kernel Hackathon</vt:lpstr>
      <vt:lpstr>Agenda</vt:lpstr>
      <vt:lpstr>Welcome! Let’s learn about each other…</vt:lpstr>
      <vt:lpstr>Pass the baton self-intros</vt:lpstr>
      <vt:lpstr>Let’s Talk About This Moment …</vt:lpstr>
      <vt:lpstr>What’s the TL;DR of this burning moment in technology?</vt:lpstr>
      <vt:lpstr>In hindsight, Moore’s Law is what happened to AI …</vt:lpstr>
      <vt:lpstr>AI Pioneer Herbert Simon’s Scissors have arrived in 2022</vt:lpstr>
      <vt:lpstr>TL;DR: This new kind of AI requires a different mental model</vt:lpstr>
      <vt:lpstr>Get To Know Semantic Kernel</vt:lpstr>
      <vt:lpstr>PowerPoint Presentation</vt:lpstr>
      <vt:lpstr>The growing set of samples are designed for most use cases. </vt:lpstr>
      <vt:lpstr>Demo Video Links</vt:lpstr>
      <vt:lpstr>Meet the lightweight Kernel of Semantic Kernel.</vt:lpstr>
      <vt:lpstr>Semantic Kernel pays down future technical debt asap.</vt:lpstr>
      <vt:lpstr>Goals-First AI</vt:lpstr>
      <vt:lpstr>The switch to ”goals-first AI” aligns with products we ❤️</vt:lpstr>
      <vt:lpstr>PowerPoint Presentation</vt:lpstr>
      <vt:lpstr>XX Minute Pitstop Break</vt:lpstr>
      <vt:lpstr>Win The Right Race With Design Thinking</vt:lpstr>
      <vt:lpstr>Design Thinking In The LLM AI Era</vt:lpstr>
      <vt:lpstr>Empathize</vt:lpstr>
      <vt:lpstr>Define</vt:lpstr>
      <vt:lpstr>Ideate</vt:lpstr>
      <vt:lpstr>Prototype</vt:lpstr>
      <vt:lpstr>Extra Credit</vt:lpstr>
      <vt:lpstr>Not sure how this all fits together</vt:lpstr>
      <vt:lpstr>DEMO TIME!</vt:lpstr>
      <vt:lpstr>Insert the team slides into this section</vt:lpstr>
      <vt:lpstr>Feedback Time</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Chaki</dc:creator>
  <cp:lastModifiedBy>Evan Chaki</cp:lastModifiedBy>
  <cp:revision>1</cp:revision>
  <cp:lastPrinted>2023-01-31T20:59:30Z</cp:lastPrinted>
  <dcterms:created xsi:type="dcterms:W3CDTF">2023-01-09T02:56:23Z</dcterms:created>
  <dcterms:modified xsi:type="dcterms:W3CDTF">2023-04-06T17:41:52Z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0x010100ED5E26551188D44A929E38D1A7A11FBC</vt:lpwstr>
  </property>
  <property fmtid="{D5CDD505-2E9C-101B-9397-08002B2CF9AE}" pid="3" name="MediaServiceImageTags">
    <vt:lpwstr/>
  </property>
</Properties>
</file>